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256" r:id="rId2"/>
    <p:sldId id="290" r:id="rId3"/>
    <p:sldId id="258" r:id="rId4"/>
    <p:sldId id="259" r:id="rId5"/>
    <p:sldId id="273" r:id="rId6"/>
    <p:sldId id="378" r:id="rId7"/>
    <p:sldId id="299" r:id="rId8"/>
    <p:sldId id="298" r:id="rId9"/>
    <p:sldId id="297" r:id="rId10"/>
    <p:sldId id="283" r:id="rId11"/>
    <p:sldId id="275" r:id="rId12"/>
    <p:sldId id="386" r:id="rId13"/>
    <p:sldId id="380" r:id="rId14"/>
    <p:sldId id="381" r:id="rId15"/>
    <p:sldId id="382" r:id="rId16"/>
    <p:sldId id="383" r:id="rId17"/>
    <p:sldId id="387" r:id="rId18"/>
    <p:sldId id="274" r:id="rId19"/>
    <p:sldId id="276" r:id="rId20"/>
    <p:sldId id="291" r:id="rId21"/>
    <p:sldId id="311" r:id="rId22"/>
    <p:sldId id="309" r:id="rId23"/>
    <p:sldId id="287" r:id="rId24"/>
    <p:sldId id="307" r:id="rId25"/>
    <p:sldId id="303" r:id="rId26"/>
    <p:sldId id="288" r:id="rId27"/>
    <p:sldId id="304" r:id="rId28"/>
    <p:sldId id="306" r:id="rId29"/>
    <p:sldId id="308" r:id="rId30"/>
    <p:sldId id="310" r:id="rId31"/>
    <p:sldId id="285" r:id="rId32"/>
    <p:sldId id="300" r:id="rId33"/>
    <p:sldId id="286" r:id="rId34"/>
    <p:sldId id="301" r:id="rId35"/>
    <p:sldId id="305" r:id="rId36"/>
    <p:sldId id="284" r:id="rId37"/>
    <p:sldId id="313" r:id="rId38"/>
    <p:sldId id="384" r:id="rId39"/>
    <p:sldId id="377" r:id="rId40"/>
    <p:sldId id="385" r:id="rId41"/>
    <p:sldId id="279" r:id="rId42"/>
    <p:sldId id="278" r:id="rId43"/>
    <p:sldId id="277" r:id="rId44"/>
    <p:sldId id="389" r:id="rId45"/>
    <p:sldId id="294" r:id="rId46"/>
    <p:sldId id="295" r:id="rId47"/>
    <p:sldId id="391" r:id="rId48"/>
    <p:sldId id="388"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gy+PeC9PoVvohF0a1i0LFkY6N2P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CE3578-A75A-4569-4106-FEE34ED62001}" name="Pat Kelly" initials="PK" userId="S::pat.kelly@dequesystemsinc.onmicrosoft.com::c256b32f-a251-419f-9d2c-f15a8cfe2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3E1B"/>
    <a:srgbClr val="9FC51B"/>
    <a:srgbClr val="FEE053"/>
    <a:srgbClr val="77C2C6"/>
    <a:srgbClr val="FF9300"/>
    <a:srgbClr val="E58F4A"/>
    <a:srgbClr val="013249"/>
    <a:srgbClr val="0277C8"/>
    <a:srgbClr val="FFD7D7"/>
    <a:srgbClr val="003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89D0DA-6F11-4D75-BB18-938773342AA1}">
  <a:tblStyle styleId="{1E89D0DA-6F11-4D75-BB18-938773342AA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5"/>
          </a:solidFill>
        </a:fill>
      </a:tcStyle>
    </a:wholeTbl>
    <a:band1H>
      <a:tcTxStyle/>
      <a:tcStyle>
        <a:tcBdr/>
        <a:fill>
          <a:solidFill>
            <a:srgbClr val="CAD5EB"/>
          </a:solidFill>
        </a:fill>
      </a:tcStyle>
    </a:band1H>
    <a:band2H>
      <a:tcTxStyle/>
      <a:tcStyle>
        <a:tcBdr/>
      </a:tcStyle>
    </a:band2H>
    <a:band1V>
      <a:tcTxStyle/>
      <a:tcStyle>
        <a:tcBdr/>
        <a:fill>
          <a:solidFill>
            <a:srgbClr val="CAD5E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85782"/>
  </p:normalViewPr>
  <p:slideViewPr>
    <p:cSldViewPr snapToGrid="0" showGuides="1">
      <p:cViewPr varScale="1">
        <p:scale>
          <a:sx n="104" d="100"/>
          <a:sy n="104" d="100"/>
        </p:scale>
        <p:origin x="208" y="208"/>
      </p:cViewPr>
      <p:guideLst>
        <p:guide orient="horz" pos="2184"/>
        <p:guide pos="3840"/>
      </p:guideLst>
    </p:cSldViewPr>
  </p:slideViewPr>
  <p:outlineViewPr>
    <p:cViewPr>
      <p:scale>
        <a:sx n="33" d="100"/>
        <a:sy n="33" d="100"/>
      </p:scale>
      <p:origin x="0" y="-3244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3A294-5E3D-534F-ADE4-8B3828AB56B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503D5A4-B1CF-7F48-BFD3-25D0B0E73CE0}">
      <dgm:prSet phldrT="[Text]" custT="1"/>
      <dgm:spPr>
        <a:solidFill>
          <a:srgbClr val="003249"/>
        </a:solidFill>
        <a:ln>
          <a:noFill/>
        </a:ln>
      </dgm:spPr>
      <dgm:t>
        <a:bodyPr anchor="t"/>
        <a:lstStyle/>
        <a:p>
          <a:r>
            <a:rPr lang="en-US" sz="2400" dirty="0">
              <a:solidFill>
                <a:schemeClr val="bg1"/>
              </a:solidFill>
            </a:rPr>
            <a:t>Artificial Intelligence</a:t>
          </a:r>
        </a:p>
      </dgm:t>
    </dgm:pt>
    <dgm:pt modelId="{BCD9C14F-37E9-2E46-B7BB-BE0B2067E6D7}" type="parTrans" cxnId="{F2AD5356-4E5B-D146-A5AB-63C647580B1B}">
      <dgm:prSet/>
      <dgm:spPr/>
      <dgm:t>
        <a:bodyPr/>
        <a:lstStyle/>
        <a:p>
          <a:endParaRPr lang="en-US"/>
        </a:p>
      </dgm:t>
    </dgm:pt>
    <dgm:pt modelId="{443B7735-D1E2-DF4C-B717-D6AEB9891B8C}" type="sibTrans" cxnId="{F2AD5356-4E5B-D146-A5AB-63C647580B1B}">
      <dgm:prSet/>
      <dgm:spPr/>
      <dgm:t>
        <a:bodyPr/>
        <a:lstStyle/>
        <a:p>
          <a:endParaRPr lang="en-US"/>
        </a:p>
      </dgm:t>
    </dgm:pt>
    <dgm:pt modelId="{CA05CF66-4B24-0E4E-B5B8-EAB9A3A97914}">
      <dgm:prSet phldrT="[Text]" custT="1"/>
      <dgm:spPr>
        <a:solidFill>
          <a:srgbClr val="0277C8">
            <a:alpha val="50000"/>
          </a:srgbClr>
        </a:solidFill>
      </dgm:spPr>
      <dgm:t>
        <a:bodyPr/>
        <a:lstStyle/>
        <a:p>
          <a:r>
            <a:rPr lang="en-US" sz="1800" dirty="0">
              <a:solidFill>
                <a:schemeClr val="bg1"/>
              </a:solidFill>
            </a:rPr>
            <a:t>Computer Vision</a:t>
          </a:r>
        </a:p>
      </dgm:t>
    </dgm:pt>
    <dgm:pt modelId="{E2E6F612-4C46-4E4D-8E05-37F4CD01EC3E}" type="parTrans" cxnId="{7A6F2956-C2A9-6B4F-9B97-3ED8499BF4CE}">
      <dgm:prSet/>
      <dgm:spPr/>
      <dgm:t>
        <a:bodyPr/>
        <a:lstStyle/>
        <a:p>
          <a:endParaRPr lang="en-US"/>
        </a:p>
      </dgm:t>
    </dgm:pt>
    <dgm:pt modelId="{95971B87-2344-3844-A049-6BA420A33B17}" type="sibTrans" cxnId="{7A6F2956-C2A9-6B4F-9B97-3ED8499BF4CE}">
      <dgm:prSet/>
      <dgm:spPr/>
      <dgm:t>
        <a:bodyPr/>
        <a:lstStyle/>
        <a:p>
          <a:endParaRPr lang="en-US"/>
        </a:p>
      </dgm:t>
    </dgm:pt>
    <dgm:pt modelId="{1D6F3DD4-3739-284E-B174-97997241DC8B}">
      <dgm:prSet phldrT="[Text]" custT="1"/>
      <dgm:spPr>
        <a:solidFill>
          <a:schemeClr val="accent4">
            <a:alpha val="40173"/>
          </a:schemeClr>
        </a:solidFill>
      </dgm:spPr>
      <dgm:t>
        <a:bodyPr/>
        <a:lstStyle/>
        <a:p>
          <a:r>
            <a:rPr lang="en-US" sz="1800" dirty="0">
              <a:solidFill>
                <a:schemeClr val="bg1"/>
              </a:solidFill>
            </a:rPr>
            <a:t>Machine Learning</a:t>
          </a:r>
        </a:p>
      </dgm:t>
    </dgm:pt>
    <dgm:pt modelId="{C2F79E5C-C3B7-8C4F-974B-8600873A5656}" type="parTrans" cxnId="{E29250F6-A7EB-1147-9C5E-7101371D6C61}">
      <dgm:prSet/>
      <dgm:spPr/>
      <dgm:t>
        <a:bodyPr/>
        <a:lstStyle/>
        <a:p>
          <a:endParaRPr lang="en-US"/>
        </a:p>
      </dgm:t>
    </dgm:pt>
    <dgm:pt modelId="{872FEA45-9D0A-034B-88E6-B30B4F23B4D4}" type="sibTrans" cxnId="{E29250F6-A7EB-1147-9C5E-7101371D6C61}">
      <dgm:prSet/>
      <dgm:spPr/>
      <dgm:t>
        <a:bodyPr/>
        <a:lstStyle/>
        <a:p>
          <a:endParaRPr lang="en-US"/>
        </a:p>
      </dgm:t>
    </dgm:pt>
    <dgm:pt modelId="{550C3662-E6C4-3740-AB93-AEDD61A6B5C2}" type="pres">
      <dgm:prSet presAssocID="{BFE3A294-5E3D-534F-ADE4-8B3828AB56B7}" presName="compositeShape" presStyleCnt="0">
        <dgm:presLayoutVars>
          <dgm:chMax val="7"/>
          <dgm:dir/>
          <dgm:resizeHandles val="exact"/>
        </dgm:presLayoutVars>
      </dgm:prSet>
      <dgm:spPr/>
    </dgm:pt>
    <dgm:pt modelId="{363D9FEF-6563-174A-BEB4-F92A3B55FD9F}" type="pres">
      <dgm:prSet presAssocID="{C503D5A4-B1CF-7F48-BFD3-25D0B0E73CE0}" presName="circ1" presStyleLbl="vennNode1" presStyleIdx="0" presStyleCnt="3" custScaleX="250000" custScaleY="80771" custLinFactNeighborX="27288" custLinFactNeighborY="53841"/>
      <dgm:spPr/>
    </dgm:pt>
    <dgm:pt modelId="{151791AD-2BAB-7643-B7B4-ACFE09947A73}" type="pres">
      <dgm:prSet presAssocID="{C503D5A4-B1CF-7F48-BFD3-25D0B0E73CE0}" presName="circ1Tx" presStyleLbl="revTx" presStyleIdx="0" presStyleCnt="0">
        <dgm:presLayoutVars>
          <dgm:chMax val="0"/>
          <dgm:chPref val="0"/>
          <dgm:bulletEnabled val="1"/>
        </dgm:presLayoutVars>
      </dgm:prSet>
      <dgm:spPr/>
    </dgm:pt>
    <dgm:pt modelId="{58172BFF-A1E8-C042-837B-DC2ABBB258EE}" type="pres">
      <dgm:prSet presAssocID="{CA05CF66-4B24-0E4E-B5B8-EAB9A3A97914}" presName="circ2" presStyleLbl="vennNode1" presStyleIdx="1" presStyleCnt="3" custScaleX="103227" custScaleY="33033" custLinFactNeighborX="29965" custLinFactNeighborY="1699"/>
      <dgm:spPr/>
    </dgm:pt>
    <dgm:pt modelId="{63341284-794C-F34C-837B-6BDA04709878}" type="pres">
      <dgm:prSet presAssocID="{CA05CF66-4B24-0E4E-B5B8-EAB9A3A97914}" presName="circ2Tx" presStyleLbl="revTx" presStyleIdx="0" presStyleCnt="0">
        <dgm:presLayoutVars>
          <dgm:chMax val="0"/>
          <dgm:chPref val="0"/>
          <dgm:bulletEnabled val="1"/>
        </dgm:presLayoutVars>
      </dgm:prSet>
      <dgm:spPr/>
    </dgm:pt>
    <dgm:pt modelId="{898E620A-0C2E-BA40-A43B-4047737FE717}" type="pres">
      <dgm:prSet presAssocID="{1D6F3DD4-3739-284E-B174-97997241DC8B}" presName="circ3" presStyleLbl="vennNode1" presStyleIdx="2" presStyleCnt="3" custScaleX="103227" custScaleY="33033" custLinFactNeighborX="25342" custLinFactNeighborY="2834"/>
      <dgm:spPr/>
    </dgm:pt>
    <dgm:pt modelId="{01CD3D74-54BA-3847-BE22-7F6C5561AAE8}" type="pres">
      <dgm:prSet presAssocID="{1D6F3DD4-3739-284E-B174-97997241DC8B}" presName="circ3Tx" presStyleLbl="revTx" presStyleIdx="0" presStyleCnt="0">
        <dgm:presLayoutVars>
          <dgm:chMax val="0"/>
          <dgm:chPref val="0"/>
          <dgm:bulletEnabled val="1"/>
        </dgm:presLayoutVars>
      </dgm:prSet>
      <dgm:spPr/>
    </dgm:pt>
  </dgm:ptLst>
  <dgm:cxnLst>
    <dgm:cxn modelId="{734F3B11-5049-7B40-AE97-582A3A756910}" type="presOf" srcId="{BFE3A294-5E3D-534F-ADE4-8B3828AB56B7}" destId="{550C3662-E6C4-3740-AB93-AEDD61A6B5C2}" srcOrd="0" destOrd="0" presId="urn:microsoft.com/office/officeart/2005/8/layout/venn1"/>
    <dgm:cxn modelId="{C108AB22-4936-7545-90F5-9E18537734B5}" type="presOf" srcId="{CA05CF66-4B24-0E4E-B5B8-EAB9A3A97914}" destId="{63341284-794C-F34C-837B-6BDA04709878}" srcOrd="1" destOrd="0" presId="urn:microsoft.com/office/officeart/2005/8/layout/venn1"/>
    <dgm:cxn modelId="{0411CB4B-B24E-D542-A75A-BF97A41E5743}" type="presOf" srcId="{CA05CF66-4B24-0E4E-B5B8-EAB9A3A97914}" destId="{58172BFF-A1E8-C042-837B-DC2ABBB258EE}" srcOrd="0" destOrd="0" presId="urn:microsoft.com/office/officeart/2005/8/layout/venn1"/>
    <dgm:cxn modelId="{7A6F2956-C2A9-6B4F-9B97-3ED8499BF4CE}" srcId="{BFE3A294-5E3D-534F-ADE4-8B3828AB56B7}" destId="{CA05CF66-4B24-0E4E-B5B8-EAB9A3A97914}" srcOrd="1" destOrd="0" parTransId="{E2E6F612-4C46-4E4D-8E05-37F4CD01EC3E}" sibTransId="{95971B87-2344-3844-A049-6BA420A33B17}"/>
    <dgm:cxn modelId="{F2AD5356-4E5B-D146-A5AB-63C647580B1B}" srcId="{BFE3A294-5E3D-534F-ADE4-8B3828AB56B7}" destId="{C503D5A4-B1CF-7F48-BFD3-25D0B0E73CE0}" srcOrd="0" destOrd="0" parTransId="{BCD9C14F-37E9-2E46-B7BB-BE0B2067E6D7}" sibTransId="{443B7735-D1E2-DF4C-B717-D6AEB9891B8C}"/>
    <dgm:cxn modelId="{0FC21D7B-A185-A949-A043-26FB76F1B3AD}" type="presOf" srcId="{1D6F3DD4-3739-284E-B174-97997241DC8B}" destId="{01CD3D74-54BA-3847-BE22-7F6C5561AAE8}" srcOrd="1" destOrd="0" presId="urn:microsoft.com/office/officeart/2005/8/layout/venn1"/>
    <dgm:cxn modelId="{8B6D8096-D1B5-E34B-8FCB-4F16F4222D8A}" type="presOf" srcId="{C503D5A4-B1CF-7F48-BFD3-25D0B0E73CE0}" destId="{151791AD-2BAB-7643-B7B4-ACFE09947A73}" srcOrd="1" destOrd="0" presId="urn:microsoft.com/office/officeart/2005/8/layout/venn1"/>
    <dgm:cxn modelId="{27D3C8D7-E87B-064C-92E1-E50160096BFB}" type="presOf" srcId="{1D6F3DD4-3739-284E-B174-97997241DC8B}" destId="{898E620A-0C2E-BA40-A43B-4047737FE717}" srcOrd="0" destOrd="0" presId="urn:microsoft.com/office/officeart/2005/8/layout/venn1"/>
    <dgm:cxn modelId="{52AA0CF0-E4BE-F84F-B693-65366445D1A0}" type="presOf" srcId="{C503D5A4-B1CF-7F48-BFD3-25D0B0E73CE0}" destId="{363D9FEF-6563-174A-BEB4-F92A3B55FD9F}" srcOrd="0" destOrd="0" presId="urn:microsoft.com/office/officeart/2005/8/layout/venn1"/>
    <dgm:cxn modelId="{E29250F6-A7EB-1147-9C5E-7101371D6C61}" srcId="{BFE3A294-5E3D-534F-ADE4-8B3828AB56B7}" destId="{1D6F3DD4-3739-284E-B174-97997241DC8B}" srcOrd="2" destOrd="0" parTransId="{C2F79E5C-C3B7-8C4F-974B-8600873A5656}" sibTransId="{872FEA45-9D0A-034B-88E6-B30B4F23B4D4}"/>
    <dgm:cxn modelId="{08F1B21A-6688-D845-B2A6-774B2B08210A}" type="presParOf" srcId="{550C3662-E6C4-3740-AB93-AEDD61A6B5C2}" destId="{363D9FEF-6563-174A-BEB4-F92A3B55FD9F}" srcOrd="0" destOrd="0" presId="urn:microsoft.com/office/officeart/2005/8/layout/venn1"/>
    <dgm:cxn modelId="{E0733F3C-AAF0-DA44-BE5E-CBBF3A969EA5}" type="presParOf" srcId="{550C3662-E6C4-3740-AB93-AEDD61A6B5C2}" destId="{151791AD-2BAB-7643-B7B4-ACFE09947A73}" srcOrd="1" destOrd="0" presId="urn:microsoft.com/office/officeart/2005/8/layout/venn1"/>
    <dgm:cxn modelId="{76AF73CC-E4F4-EE44-A5E6-4A4596220532}" type="presParOf" srcId="{550C3662-E6C4-3740-AB93-AEDD61A6B5C2}" destId="{58172BFF-A1E8-C042-837B-DC2ABBB258EE}" srcOrd="2" destOrd="0" presId="urn:microsoft.com/office/officeart/2005/8/layout/venn1"/>
    <dgm:cxn modelId="{7B5CF15F-AFA3-5948-94BC-D2D1607AD0C0}" type="presParOf" srcId="{550C3662-E6C4-3740-AB93-AEDD61A6B5C2}" destId="{63341284-794C-F34C-837B-6BDA04709878}" srcOrd="3" destOrd="0" presId="urn:microsoft.com/office/officeart/2005/8/layout/venn1"/>
    <dgm:cxn modelId="{2B300149-41DA-974B-BDC7-66A758E31E06}" type="presParOf" srcId="{550C3662-E6C4-3740-AB93-AEDD61A6B5C2}" destId="{898E620A-0C2E-BA40-A43B-4047737FE717}" srcOrd="4" destOrd="0" presId="urn:microsoft.com/office/officeart/2005/8/layout/venn1"/>
    <dgm:cxn modelId="{89237B68-D1C9-584E-B64C-7A55E3E7949C}" type="presParOf" srcId="{550C3662-E6C4-3740-AB93-AEDD61A6B5C2}" destId="{01CD3D74-54BA-3847-BE22-7F6C5561AAE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D9FEF-6563-174A-BEB4-F92A3B55FD9F}">
      <dsp:nvSpPr>
        <dsp:cNvPr id="0" name=""/>
        <dsp:cNvSpPr/>
      </dsp:nvSpPr>
      <dsp:spPr>
        <a:xfrm>
          <a:off x="1279846" y="1776567"/>
          <a:ext cx="5536318" cy="1788695"/>
        </a:xfrm>
        <a:prstGeom prst="ellipse">
          <a:avLst/>
        </a:prstGeom>
        <a:solidFill>
          <a:srgbClr val="003249"/>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Artificial Intelligence</a:t>
          </a:r>
        </a:p>
      </dsp:txBody>
      <dsp:txXfrm>
        <a:off x="2018022" y="2089589"/>
        <a:ext cx="4059966" cy="804913"/>
      </dsp:txXfrm>
    </dsp:sp>
    <dsp:sp modelId="{58172BFF-A1E8-C042-837B-DC2ABBB258EE}">
      <dsp:nvSpPr>
        <dsp:cNvPr id="0" name=""/>
        <dsp:cNvSpPr/>
      </dsp:nvSpPr>
      <dsp:spPr>
        <a:xfrm>
          <a:off x="3763368" y="2534533"/>
          <a:ext cx="2285990" cy="731524"/>
        </a:xfrm>
        <a:prstGeom prst="ellipse">
          <a:avLst/>
        </a:prstGeom>
        <a:solidFill>
          <a:srgbClr val="0277C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Computer Vision</a:t>
          </a:r>
        </a:p>
      </dsp:txBody>
      <dsp:txXfrm>
        <a:off x="4462500" y="2723511"/>
        <a:ext cx="1371594" cy="402338"/>
      </dsp:txXfrm>
    </dsp:sp>
    <dsp:sp modelId="{898E620A-0C2E-BA40-A43B-4047737FE717}">
      <dsp:nvSpPr>
        <dsp:cNvPr id="0" name=""/>
        <dsp:cNvSpPr/>
      </dsp:nvSpPr>
      <dsp:spPr>
        <a:xfrm>
          <a:off x="2062840" y="2559668"/>
          <a:ext cx="2285990" cy="731524"/>
        </a:xfrm>
        <a:prstGeom prst="ellipse">
          <a:avLst/>
        </a:prstGeom>
        <a:solidFill>
          <a:schemeClr val="accent4">
            <a:alpha val="4017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Machine Learning</a:t>
          </a:r>
        </a:p>
      </dsp:txBody>
      <dsp:txXfrm>
        <a:off x="2278104" y="2748646"/>
        <a:ext cx="1371594" cy="40233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1"/>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lflegal.com/2023/07/adrian-roselli-slapp-lawsui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914400" rtl="0">
              <a:spcBef>
                <a:spcPts val="0"/>
              </a:spcBef>
              <a:spcAft>
                <a:spcPts val="0"/>
              </a:spcAft>
            </a:pPr>
            <a:r>
              <a:rPr lang="en-US" sz="1800" b="0" i="0" u="none" strike="noStrike" dirty="0">
                <a:solidFill>
                  <a:srgbClr val="000000"/>
                </a:solidFill>
                <a:effectLst/>
                <a:latin typeface="Arial" panose="020B0604020202020204" pitchFamily="34" charset="0"/>
              </a:rPr>
              <a:t>Is the use of Artificial Intelligence (AI) to solve accessibility barriers just a fairy tale? Will AI solve nothing?  Will AI solve everything?  Or will AI refined by human intelligence and ethics be the path to systemic accessibility for real?   </a:t>
            </a:r>
            <a:endParaRPr lang="en-US" dirty="0">
              <a:effectLst/>
            </a:endParaRPr>
          </a:p>
          <a:p>
            <a:pPr marL="914400" rtl="0">
              <a:spcBef>
                <a:spcPts val="0"/>
              </a:spcBef>
              <a:spcAft>
                <a:spcPts val="0"/>
              </a:spcAft>
            </a:pPr>
            <a:br>
              <a:rPr lang="en-US" dirty="0"/>
            </a:br>
            <a:r>
              <a:rPr lang="en-US" sz="1800" b="0" i="0" u="none" strike="noStrike" dirty="0">
                <a:solidFill>
                  <a:srgbClr val="000000"/>
                </a:solidFill>
                <a:effectLst/>
                <a:latin typeface="Arial" panose="020B0604020202020204" pitchFamily="34" charset="0"/>
              </a:rPr>
              <a:t>This is incredibly important, y’all!  As an industry, we’ve been working to make digital accessibility a reality for over 20 years, and I’m not satisfied with our progress to date. Are you?*  If we keep trying to solve the digital accessibility problem the way we’ve been trying since 1999, I predict we will never win.</a:t>
            </a:r>
            <a:endParaRPr lang="en-US" dirty="0">
              <a:effectLst/>
            </a:endParaRPr>
          </a:p>
          <a:p>
            <a:pPr marL="914400" rtl="0">
              <a:spcBef>
                <a:spcPts val="0"/>
              </a:spcBef>
              <a:spcAft>
                <a:spcPts val="0"/>
              </a:spcAft>
            </a:pPr>
            <a:br>
              <a:rPr lang="en-US" dirty="0"/>
            </a:br>
            <a:r>
              <a:rPr lang="en-US" sz="1800" b="0" i="0" u="none" strike="noStrike" dirty="0">
                <a:solidFill>
                  <a:srgbClr val="000000"/>
                </a:solidFill>
                <a:effectLst/>
                <a:latin typeface="Arial" panose="020B0604020202020204" pitchFamily="34" charset="0"/>
              </a:rPr>
              <a:t>But all is not lost. I believe there is a Goldilocks Zone for the ethical use of AI in digital Accessibility.  Join me as we explore the frightening dangers and amazing opportunities that await. Then, decide for yourself where AI fits into our future.</a:t>
            </a:r>
            <a:endParaRPr lang="en-US" dirty="0">
              <a:effectLst/>
            </a:endParaRPr>
          </a:p>
          <a:p>
            <a:pPr marL="914400" rtl="0">
              <a:spcBef>
                <a:spcPts val="0"/>
              </a:spcBef>
              <a:spcAft>
                <a:spcPts val="0"/>
              </a:spcAft>
            </a:pPr>
            <a:br>
              <a:rPr lang="en-US" dirty="0"/>
            </a:br>
            <a:r>
              <a:rPr lang="en-US" sz="1800" b="0" i="0" u="none" strike="noStrike" dirty="0">
                <a:solidFill>
                  <a:srgbClr val="000000"/>
                </a:solidFill>
                <a:effectLst/>
                <a:latin typeface="Arial" panose="020B0604020202020204" pitchFamily="34" charset="0"/>
              </a:rPr>
              <a:t>*”96.3% of home pages had detected </a:t>
            </a:r>
            <a:r>
              <a:rPr lang="en-US" sz="1800" b="0" i="0" dirty="0">
                <a:solidFill>
                  <a:srgbClr val="000000"/>
                </a:solidFill>
                <a:effectLst/>
                <a:latin typeface="Arial" panose="020B0604020202020204" pitchFamily="34" charset="0"/>
              </a:rPr>
              <a:t>WCAG 2</a:t>
            </a:r>
            <a:r>
              <a:rPr lang="en-US" sz="1800" b="0" i="0" u="none" strike="noStrike" dirty="0">
                <a:solidFill>
                  <a:srgbClr val="000000"/>
                </a:solidFill>
                <a:effectLst/>
                <a:latin typeface="Arial" panose="020B0604020202020204" pitchFamily="34" charset="0"/>
              </a:rPr>
              <a:t> failures!” - WebAIM Million 2023</a:t>
            </a:r>
            <a:endParaRPr lang="en-US" dirty="0">
              <a:effectLst/>
            </a:endParaRPr>
          </a:p>
          <a:p>
            <a:pPr marL="0" lvl="0" indent="0" algn="l" rtl="0">
              <a:spcBef>
                <a:spcPts val="0"/>
              </a:spcBef>
              <a:spcAft>
                <a:spcPts val="0"/>
              </a:spcAft>
              <a:buNone/>
            </a:pPr>
            <a:endParaRPr dirty="0"/>
          </a:p>
        </p:txBody>
      </p:sp>
      <p:sp>
        <p:nvSpPr>
          <p:cNvPr id="59" name="Google Shape;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9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https://www.youtube.com/watch?v=vMUpzxZB3-Y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2079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Inflection point – big change</a:t>
            </a:r>
          </a:p>
          <a:p>
            <a:r>
              <a:rPr lang="en-US" dirty="0"/>
              <a:t>Knock-on effects – secondary, indirect, cumulative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535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987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1540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17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9990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8030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9595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594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830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https://www.unesco.org/en/artificial-intelligence/recommendation-ethics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7653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dirty="0">
                <a:solidFill>
                  <a:srgbClr val="303030"/>
                </a:solidFill>
                <a:effectLst/>
                <a:latin typeface="Calibri" panose="020F0502020204030204" pitchFamily="34" charset="0"/>
                <a:cs typeface="Calibri" panose="020F0502020204030204" pitchFamily="34" charset="0"/>
                <a:hlinkClick r:id="rId3"/>
              </a:rPr>
              <a:t>New Low in the Accessibility “Industry:” Overlay Company Sues Globally-Recognized Accessibility Expert</a:t>
            </a:r>
            <a:r>
              <a:rPr lang="en-US" sz="2400" b="0" i="0" dirty="0">
                <a:solidFill>
                  <a:srgbClr val="303030"/>
                </a:solidFill>
                <a:effectLst/>
                <a:latin typeface="Calibri" panose="020F0502020204030204" pitchFamily="34" charset="0"/>
                <a:cs typeface="Calibri" panose="020F0502020204030204" pitchFamily="34" charset="0"/>
              </a:rPr>
              <a:t> – Lainey Feingold</a:t>
            </a:r>
          </a:p>
          <a:p>
            <a:pPr lvl="1"/>
            <a:r>
              <a:rPr lang="en-US" sz="1800" dirty="0">
                <a:solidFill>
                  <a:srgbClr val="303030"/>
                </a:solidFill>
                <a:latin typeface="Calibri" panose="020F0502020204030204" pitchFamily="34" charset="0"/>
                <a:cs typeface="Calibri" panose="020F0502020204030204" pitchFamily="34" charset="0"/>
              </a:rPr>
              <a:t>REDACTED1 sued Adrian Roselli to stop him from expressing his professional opinion about the REDACTED1 solution that uses AI</a:t>
            </a:r>
            <a:endParaRPr lang="en-US" dirty="0"/>
          </a:p>
          <a:p>
            <a:r>
              <a:rPr lang="en-US" dirty="0"/>
              <a:t>https://overlayfalseclaims.com/anti-competitive-behavior.html</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rgbClr val="303030"/>
                </a:solidFill>
                <a:effectLst/>
                <a:latin typeface="Calibri" panose="020F0502020204030204" pitchFamily="34" charset="0"/>
                <a:cs typeface="Calibri" panose="020F0502020204030204" pitchFamily="34" charset="0"/>
              </a:rPr>
              <a:t>2 different Overlay Companies (REDACTED2 &amp; REDACTED3) deployed code that interfered with the results of the WAVE testing tool.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2182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1925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8981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5258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000"/>
              </a:spcBef>
              <a:spcAft>
                <a:spcPts val="0"/>
              </a:spcAft>
              <a:buFont typeface="Arial" panose="020B0604020202020204" pitchFamily="34" charset="0"/>
              <a:buChar char="•"/>
            </a:pPr>
            <a:r>
              <a:rPr lang="en-US" dirty="0">
                <a:solidFill>
                  <a:srgbClr val="000000"/>
                </a:solidFill>
                <a:latin typeface="Calibri" panose="020F0502020204030204" pitchFamily="34" charset="0"/>
              </a:rPr>
              <a:t>30 years in, we’re not winning</a:t>
            </a:r>
          </a:p>
          <a:p>
            <a:pPr rtl="0" fontAlgn="base">
              <a:spcBef>
                <a:spcPts val="1000"/>
              </a:spcBef>
              <a:spcAft>
                <a:spcPts val="0"/>
              </a:spcAft>
              <a:buFont typeface="Arial" panose="020B0604020202020204" pitchFamily="34" charset="0"/>
              <a:buChar char="•"/>
            </a:pPr>
            <a:r>
              <a:rPr lang="en-US" sz="1200" dirty="0">
                <a:solidFill>
                  <a:srgbClr val="000000"/>
                </a:solidFill>
                <a:latin typeface="Calibri" panose="020F0502020204030204" pitchFamily="34" charset="0"/>
              </a:rPr>
              <a:t>Do you think we can solve the digital a11y problem the way we’ve been trying for the last 30 years?</a:t>
            </a:r>
            <a:endParaRPr lang="en-US" sz="120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8972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3562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3891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02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dirty="0">
                <a:solidFill>
                  <a:srgbClr val="000000"/>
                </a:solidFill>
                <a:effectLst/>
                <a:latin typeface="Arial" panose="020B0604020202020204" pitchFamily="34" charset="0"/>
              </a:rPr>
              <a:t>Our approach to AI is human-centric because it provides the greatest accuracy in the results generated by the solution while delivering a very high ROI to users. We use AI in multiple ways (object detection, OCR, visual text &amp; background rendering - including in different UI states) &amp; combine it with heuristics but ultimately allowing humans to overrule our ML. This enables us to go beyond what is possible with pure heuristics, with zero false negatives, &amp; give those responsible for delivering quality results the power to make decisions in complex situations. We collect data specific to model training through our browser functionality (with customer permission) to improve our models &amp; heuristics. Our training data is currently ~70,000 views with ~5,000,000 individual object labels &amp; is continually being extended. We use Google’s MLKit &amp; Apple’s Vision Framework to improve our detection of text color &amp; contrast on mobile screens as well as enable our rules to work on images of text.</a:t>
            </a:r>
            <a:endParaRPr lang="en-US"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8467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5849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ready to meet a friendly and </a:t>
            </a:r>
            <a:r>
              <a:rPr lang="en-US" dirty="0" err="1"/>
              <a:t>helpfull</a:t>
            </a:r>
            <a:r>
              <a:rPr lang="en-US" dirty="0"/>
              <a:t> AI assistant for Ally? </a:t>
            </a:r>
          </a:p>
        </p:txBody>
      </p:sp>
      <p:sp>
        <p:nvSpPr>
          <p:cNvPr id="4" name="Slide Number Placeholder 3"/>
          <p:cNvSpPr>
            <a:spLocks noGrp="1"/>
          </p:cNvSpPr>
          <p:nvPr>
            <p:ph type="sldNum" sz="quarter" idx="10"/>
          </p:nvPr>
        </p:nvSpPr>
        <p:spPr/>
        <p:txBody>
          <a:bodyPr/>
          <a:lstStyle/>
          <a:p>
            <a:fld id="{434BE104-2BB2-2E48-BAF5-F01B558F8697}" type="slidenum">
              <a:rPr lang="en-US" smtClean="0"/>
              <a:t>39</a:t>
            </a:fld>
            <a:endParaRPr lang="en-US" dirty="0"/>
          </a:p>
        </p:txBody>
      </p:sp>
    </p:spTree>
    <p:extLst>
      <p:ext uri="{BB962C8B-B14F-4D97-AF65-F5344CB8AC3E}">
        <p14:creationId xmlns:p14="http://schemas.microsoft.com/office/powerpoint/2010/main" val="3458474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1200"/>
              </a:spcBef>
              <a:spcAft>
                <a:spcPts val="0"/>
              </a:spcAft>
              <a:buClr>
                <a:srgbClr val="000000"/>
              </a:buClr>
              <a:buSzPts val="2000"/>
              <a:buFont typeface="Arial"/>
              <a:buNone/>
            </a:pPr>
            <a:r>
              <a:rPr lang="en-US" sz="1200" dirty="0"/>
              <a:t>Human-centric approach respectfully assists you and frees you to use your brainpower where it is required &amp; has the most positive impact!</a:t>
            </a:r>
          </a:p>
          <a:p>
            <a:pPr marL="457200" marR="0" lvl="0" indent="-317500" algn="l" rtl="0">
              <a:lnSpc>
                <a:spcPct val="100000"/>
              </a:lnSpc>
              <a:spcBef>
                <a:spcPts val="1200"/>
              </a:spcBef>
              <a:spcAft>
                <a:spcPts val="0"/>
              </a:spcAft>
              <a:buSzPts val="1400"/>
              <a:buAutoNum type="arabicPeriod"/>
            </a:pPr>
            <a:r>
              <a:rPr lang="en-US" dirty="0"/>
              <a:t>Just because it looks like a button, doesn’t mean it is always a button</a:t>
            </a:r>
          </a:p>
          <a:p>
            <a:pPr marL="457200" marR="0" lvl="0" indent="-317500" algn="l" rtl="0">
              <a:lnSpc>
                <a:spcPct val="100000"/>
              </a:lnSpc>
              <a:spcBef>
                <a:spcPts val="0"/>
              </a:spcBef>
              <a:spcAft>
                <a:spcPts val="0"/>
              </a:spcAft>
              <a:buSzPts val="1400"/>
              <a:buAutoNum type="arabicPeriod"/>
            </a:pPr>
            <a:r>
              <a:rPr lang="en-US" dirty="0"/>
              <a:t>Just because it looks like a tab list, doesn’t mean its not just a list of links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5936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bcc024d1f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1dbcc024d1f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AutoNum type="arabicPeriod"/>
            </a:pPr>
            <a:r>
              <a:rPr lang="en-US" sz="1100" b="0" i="0" u="none" strike="noStrike" dirty="0">
                <a:solidFill>
                  <a:srgbClr val="000000"/>
                </a:solidFill>
                <a:latin typeface="Arial"/>
                <a:ea typeface="Arial"/>
                <a:cs typeface="Arial"/>
                <a:sym typeface="Arial"/>
              </a:rPr>
              <a:t>Problem: advanced CSS usage and/or modern design can introduce color contrast situations that are very complex to test for manually. For example, text on top of an image or complex gradient. </a:t>
            </a:r>
            <a:endParaRPr dirty="0"/>
          </a:p>
          <a:p>
            <a:pPr marL="742950" lvl="1" indent="-285750" algn="l" rtl="0">
              <a:lnSpc>
                <a:spcPct val="100000"/>
              </a:lnSpc>
              <a:spcBef>
                <a:spcPts val="0"/>
              </a:spcBef>
              <a:spcAft>
                <a:spcPts val="0"/>
              </a:spcAft>
              <a:buSzPts val="1400"/>
              <a:buFont typeface="Arial"/>
              <a:buAutoNum type="arabicPeriod"/>
            </a:pPr>
            <a:r>
              <a:rPr lang="en-US" sz="1100" b="0" i="0" u="none" strike="noStrike" dirty="0">
                <a:solidFill>
                  <a:srgbClr val="000000"/>
                </a:solidFill>
                <a:latin typeface="Arial"/>
                <a:ea typeface="Arial"/>
                <a:cs typeface="Arial"/>
                <a:sym typeface="Arial"/>
              </a:rPr>
              <a:t>So, we use the visual rendering of text and background to automatically calculate the range of color contrast values and present the results to the user automatically. This calculation is not possible simply using the information available to axe-core.</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55" name="Google Shape;355;g1dbcc024d1f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bcc024d1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1dbcc024d1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400"/>
              <a:buFont typeface="Arial"/>
              <a:buNone/>
            </a:pPr>
            <a:r>
              <a:rPr lang="en-US" sz="1400" b="1" i="0" u="none" strike="noStrike" dirty="0">
                <a:solidFill>
                  <a:srgbClr val="000000"/>
                </a:solidFill>
                <a:latin typeface="Arial"/>
                <a:ea typeface="Arial"/>
                <a:cs typeface="Arial"/>
                <a:sym typeface="Arial"/>
              </a:rPr>
              <a:t>Problem: What goes with what?  </a:t>
            </a:r>
            <a:endParaRPr dirty="0"/>
          </a:p>
          <a:p>
            <a:pPr marL="228600" lvl="0" indent="0" algn="l" rtl="0">
              <a:lnSpc>
                <a:spcPct val="100000"/>
              </a:lnSpc>
              <a:spcBef>
                <a:spcPts val="0"/>
              </a:spcBef>
              <a:spcAft>
                <a:spcPts val="0"/>
              </a:spcAft>
              <a:buSzPts val="1400"/>
              <a:buFont typeface="Arial"/>
              <a:buNone/>
            </a:pPr>
            <a:r>
              <a:rPr lang="en-US" sz="1100" b="0" i="0" u="none" strike="noStrike" dirty="0">
                <a:solidFill>
                  <a:srgbClr val="000000"/>
                </a:solidFill>
                <a:latin typeface="Arial"/>
                <a:ea typeface="Arial"/>
                <a:cs typeface="Arial"/>
                <a:sym typeface="Arial"/>
              </a:rPr>
              <a:t>Humans are very good at recognizing things like “This text tells me what to put into that input field”. This association is often achieved through spatial layout where the semantics may or may not be present.</a:t>
            </a:r>
            <a:endParaRPr dirty="0"/>
          </a:p>
          <a:p>
            <a:pPr marL="742950" lvl="1" indent="-285750" algn="l" rtl="0">
              <a:lnSpc>
                <a:spcPct val="100000"/>
              </a:lnSpc>
              <a:spcBef>
                <a:spcPts val="0"/>
              </a:spcBef>
              <a:spcAft>
                <a:spcPts val="0"/>
              </a:spcAft>
              <a:buSzPts val="1400"/>
              <a:buFont typeface="Arial"/>
              <a:buAutoNum type="arabicPeriod"/>
            </a:pPr>
            <a:r>
              <a:rPr lang="en-US" sz="1100" b="0" i="0" u="none" strike="noStrike" dirty="0">
                <a:solidFill>
                  <a:srgbClr val="000000"/>
                </a:solidFill>
                <a:latin typeface="Arial"/>
                <a:ea typeface="Arial"/>
                <a:cs typeface="Arial"/>
                <a:sym typeface="Arial"/>
              </a:rPr>
              <a:t>So, we use an OCR model to generate the text associated with form labels and use this text to validate the accessible name for form fields.</a:t>
            </a:r>
            <a:endParaRPr sz="1100" b="0" i="0" u="none" strike="noStrike" dirty="0">
              <a:solidFill>
                <a:srgbClr val="000000"/>
              </a:solidFill>
              <a:latin typeface="Arial"/>
              <a:ea typeface="Arial"/>
              <a:cs typeface="Arial"/>
              <a:sym typeface="Arial"/>
            </a:endParaRPr>
          </a:p>
          <a:p>
            <a:pPr marL="742950" lvl="1" indent="-266700" algn="l" rtl="0">
              <a:lnSpc>
                <a:spcPct val="100000"/>
              </a:lnSpc>
              <a:spcBef>
                <a:spcPts val="0"/>
              </a:spcBef>
              <a:spcAft>
                <a:spcPts val="0"/>
              </a:spcAft>
              <a:buClr>
                <a:srgbClr val="000000"/>
              </a:buClr>
              <a:buSzPts val="1100"/>
              <a:buFont typeface="Arial"/>
              <a:buAutoNum type="arabicPeriod"/>
            </a:pPr>
            <a:r>
              <a:rPr lang="en-US" sz="1100" dirty="0">
                <a:solidFill>
                  <a:srgbClr val="000000"/>
                </a:solidFill>
                <a:latin typeface="Arial"/>
                <a:ea typeface="Arial"/>
                <a:cs typeface="Arial"/>
                <a:sym typeface="Arial"/>
              </a:rPr>
              <a:t>the result is that fewer variables are left to developers to sort through for each input - saving them a lot of time</a:t>
            </a:r>
            <a:endParaRPr sz="1100" dirty="0">
              <a:solidFill>
                <a:srgbClr val="000000"/>
              </a:solidFill>
              <a:latin typeface="Arial"/>
              <a:ea typeface="Arial"/>
              <a:cs typeface="Arial"/>
              <a:sym typeface="Arial"/>
            </a:endParaRPr>
          </a:p>
          <a:p>
            <a:pPr marL="742950" lvl="1" indent="-266700" algn="l" rtl="0">
              <a:lnSpc>
                <a:spcPct val="100000"/>
              </a:lnSpc>
              <a:spcBef>
                <a:spcPts val="0"/>
              </a:spcBef>
              <a:spcAft>
                <a:spcPts val="0"/>
              </a:spcAft>
              <a:buClr>
                <a:srgbClr val="000000"/>
              </a:buClr>
              <a:buSzPts val="1100"/>
              <a:buFont typeface="Arial"/>
              <a:buAutoNum type="arabicPeriod"/>
            </a:pPr>
            <a:endParaRPr sz="1100" dirty="0">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46" name="Google Shape;346;g1dbcc024d1f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dbcc024d1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1dbcc024d1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400"/>
              <a:buFont typeface="Arial"/>
              <a:buNone/>
            </a:pPr>
            <a:r>
              <a:rPr lang="en-US" sz="1400" b="1" i="0" u="none" strike="noStrike" dirty="0">
                <a:solidFill>
                  <a:srgbClr val="000000"/>
                </a:solidFill>
                <a:latin typeface="Arial"/>
                <a:ea typeface="Arial"/>
                <a:cs typeface="Arial"/>
                <a:sym typeface="Arial"/>
              </a:rPr>
              <a:t>Problem: What is this?  </a:t>
            </a:r>
            <a:endParaRPr dirty="0"/>
          </a:p>
          <a:p>
            <a:pPr marL="228600" lvl="0" indent="0" algn="l" rtl="0">
              <a:lnSpc>
                <a:spcPct val="100000"/>
              </a:lnSpc>
              <a:spcBef>
                <a:spcPts val="0"/>
              </a:spcBef>
              <a:spcAft>
                <a:spcPts val="0"/>
              </a:spcAft>
              <a:buSzPts val="1400"/>
              <a:buFont typeface="Arial"/>
              <a:buNone/>
            </a:pPr>
            <a:r>
              <a:rPr lang="en-US" sz="1100" b="0" i="0" u="none" strike="noStrike" dirty="0">
                <a:solidFill>
                  <a:srgbClr val="000000"/>
                </a:solidFill>
                <a:latin typeface="Arial"/>
                <a:ea typeface="Arial"/>
                <a:cs typeface="Arial"/>
                <a:sym typeface="Arial"/>
              </a:rPr>
              <a:t>Traditionally, we have needed to look at something on screen and say, for instance - “that’s a data table, while that similar looking thing is a layout table”.  Humans are very good at cutting through size, shape, and color variations to detect object purpose.</a:t>
            </a:r>
            <a:endParaRPr dirty="0"/>
          </a:p>
          <a:p>
            <a:pPr marL="742950" lvl="1" indent="-285750" algn="l" rtl="0">
              <a:lnSpc>
                <a:spcPct val="100000"/>
              </a:lnSpc>
              <a:spcBef>
                <a:spcPts val="0"/>
              </a:spcBef>
              <a:spcAft>
                <a:spcPts val="0"/>
              </a:spcAft>
              <a:buSzPts val="1400"/>
              <a:buFont typeface="Arial"/>
              <a:buAutoNum type="arabicPeriod"/>
            </a:pPr>
            <a:r>
              <a:rPr lang="en-US" sz="1100" b="0" i="0" u="none" strike="noStrike" dirty="0">
                <a:solidFill>
                  <a:srgbClr val="000000"/>
                </a:solidFill>
                <a:latin typeface="Arial"/>
                <a:ea typeface="Arial"/>
                <a:cs typeface="Arial"/>
                <a:sym typeface="Arial"/>
              </a:rPr>
              <a:t>So, we use an object detection model to identify and classify user interface objects. This model has been developed by Deque and is specialized to be able to handle the unique nature of UI object detection. One unique property is the varying aspect ratios and sizes of UI objects. These can vary from objects like layout tables that span almost the entire UI, to objects that are small and blob-shaped (like icons or check boxes), to objects like sliders or menu bars that are short and very wide, to objects like vertical navigation or menus that are very tall and thin.</a:t>
            </a:r>
            <a:br>
              <a:rPr lang="en-US" sz="1100" b="0" i="0" u="none" strike="noStrike" dirty="0">
                <a:solidFill>
                  <a:srgbClr val="000000"/>
                </a:solidFill>
                <a:latin typeface="Arial"/>
                <a:ea typeface="Arial"/>
                <a:cs typeface="Arial"/>
                <a:sym typeface="Arial"/>
              </a:rPr>
            </a:br>
            <a:r>
              <a:rPr lang="en-US" sz="1100" b="0" i="0" u="none" strike="noStrike" dirty="0">
                <a:solidFill>
                  <a:srgbClr val="000000"/>
                </a:solidFill>
                <a:latin typeface="Arial"/>
                <a:ea typeface="Arial"/>
                <a:cs typeface="Arial"/>
                <a:sym typeface="Arial"/>
              </a:rPr>
              <a:t>We combine this classification with semantic information, (from the DOM in a web application for instance), and user input in our tools (e.g. IGT) to make decisions on whether there actually are accessibility issues. We also take into account that  a single item can  map to multiple potential semantics. We always adhere to the axe-core manifesto of zero false positives. Our goal is to decrease the effort required to produce accessible user experiences from end to end. </a:t>
            </a:r>
            <a:br>
              <a:rPr lang="en-US" sz="1100" b="0" i="0" u="none" strike="noStrike" dirty="0">
                <a:solidFill>
                  <a:srgbClr val="000000"/>
                </a:solidFill>
                <a:latin typeface="Arial"/>
                <a:ea typeface="Arial"/>
                <a:cs typeface="Arial"/>
                <a:sym typeface="Arial"/>
              </a:rPr>
            </a:br>
            <a:r>
              <a:rPr lang="en-US" sz="1100" b="0" i="0" u="none" strike="noStrike" dirty="0">
                <a:solidFill>
                  <a:srgbClr val="000000"/>
                </a:solidFill>
                <a:latin typeface="Arial"/>
                <a:ea typeface="Arial"/>
                <a:cs typeface="Arial"/>
                <a:sym typeface="Arial"/>
              </a:rPr>
              <a:t>Specifically, today we have leveraged the following classifications: forms, form fields, form field labels, data tables, data table headers and interactive elements and combined these with heuristics to enhance our automation capabilities.</a:t>
            </a:r>
            <a:endParaRPr dirty="0"/>
          </a:p>
        </p:txBody>
      </p:sp>
      <p:sp>
        <p:nvSpPr>
          <p:cNvPr id="332" name="Google Shape;332;g1dbcc024d1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Automated Step1:  User uses axe </a:t>
            </a:r>
            <a:r>
              <a:rPr lang="en-US" dirty="0" err="1"/>
              <a:t>DevTools</a:t>
            </a:r>
            <a:r>
              <a:rPr lang="en-US" dirty="0"/>
              <a:t> application. 1 arrow points to step 2.</a:t>
            </a:r>
          </a:p>
          <a:p>
            <a:pPr marL="0" lvl="0" indent="0" algn="l" rtl="0">
              <a:lnSpc>
                <a:spcPct val="100000"/>
              </a:lnSpc>
              <a:spcBef>
                <a:spcPts val="0"/>
              </a:spcBef>
              <a:spcAft>
                <a:spcPts val="0"/>
              </a:spcAft>
              <a:buSzPts val="1400"/>
              <a:buNone/>
            </a:pPr>
            <a:r>
              <a:rPr lang="en-US" dirty="0"/>
              <a:t>Automated Step2:  User interface data captured. 1 arrow points to step 3.</a:t>
            </a:r>
          </a:p>
          <a:p>
            <a:pPr marL="0" lvl="0" indent="0" algn="l" rtl="0">
              <a:lnSpc>
                <a:spcPct val="100000"/>
              </a:lnSpc>
              <a:spcBef>
                <a:spcPts val="0"/>
              </a:spcBef>
              <a:spcAft>
                <a:spcPts val="0"/>
              </a:spcAft>
              <a:buSzPts val="1400"/>
              <a:buNone/>
            </a:pPr>
            <a:r>
              <a:rPr lang="en-US" dirty="0"/>
              <a:t>Automated Step3:  Data deduplicated and selected.  Multiple arrows point to step 4.</a:t>
            </a:r>
          </a:p>
          <a:p>
            <a:pPr marL="0" lvl="0" indent="0" algn="l" rtl="0">
              <a:lnSpc>
                <a:spcPct val="100000"/>
              </a:lnSpc>
              <a:spcBef>
                <a:spcPts val="0"/>
              </a:spcBef>
              <a:spcAft>
                <a:spcPts val="0"/>
              </a:spcAft>
              <a:buSzPts val="1400"/>
              <a:buNone/>
            </a:pPr>
            <a:r>
              <a:rPr lang="en-US" dirty="0"/>
              <a:t>Automated Step4:  Imported into </a:t>
            </a:r>
            <a:r>
              <a:rPr lang="en-US" dirty="0" err="1"/>
              <a:t>Labelbox</a:t>
            </a:r>
            <a:r>
              <a:rPr lang="en-US" dirty="0"/>
              <a:t>.  Data batch reviewed and annotated by CV model.  1 arrow points to step 5.</a:t>
            </a:r>
          </a:p>
          <a:p>
            <a:pPr marL="0" lvl="0" indent="0" algn="l" rtl="0">
              <a:lnSpc>
                <a:spcPct val="100000"/>
              </a:lnSpc>
              <a:spcBef>
                <a:spcPts val="0"/>
              </a:spcBef>
              <a:spcAft>
                <a:spcPts val="0"/>
              </a:spcAft>
              <a:buSzPts val="1400"/>
              <a:buNone/>
            </a:pPr>
            <a:r>
              <a:rPr lang="en-US" dirty="0"/>
              <a:t>Human Step5:  Humans correct model-produced labels.  1 Arrow points to step 6.</a:t>
            </a:r>
          </a:p>
          <a:p>
            <a:pPr marL="0" lvl="0" indent="0" algn="l" rtl="0">
              <a:lnSpc>
                <a:spcPct val="100000"/>
              </a:lnSpc>
              <a:spcBef>
                <a:spcPts val="0"/>
              </a:spcBef>
              <a:spcAft>
                <a:spcPts val="0"/>
              </a:spcAft>
              <a:buSzPts val="1400"/>
              <a:buNone/>
            </a:pPr>
            <a:r>
              <a:rPr lang="en-US" dirty="0"/>
              <a:t>Automated Step 6:  Labels are used to train CV model.  1 Arrow points to step 7.</a:t>
            </a:r>
          </a:p>
          <a:p>
            <a:pPr marL="0" lvl="0" indent="0" algn="l" rtl="0">
              <a:lnSpc>
                <a:spcPct val="100000"/>
              </a:lnSpc>
              <a:spcBef>
                <a:spcPts val="0"/>
              </a:spcBef>
              <a:spcAft>
                <a:spcPts val="0"/>
              </a:spcAft>
              <a:buSzPts val="1400"/>
              <a:buNone/>
            </a:pPr>
            <a:r>
              <a:rPr lang="en-US" dirty="0"/>
              <a:t>Human Step7:  Model results reviewed and revied if necessary.  1 arrow points forward to Step 8.  Another single arrow points back to Step 5.</a:t>
            </a:r>
          </a:p>
          <a:p>
            <a:pPr marL="0" lvl="0" indent="0" algn="l" rtl="0">
              <a:lnSpc>
                <a:spcPct val="100000"/>
              </a:lnSpc>
              <a:spcBef>
                <a:spcPts val="0"/>
              </a:spcBef>
              <a:spcAft>
                <a:spcPts val="0"/>
              </a:spcAft>
              <a:buSzPts val="1400"/>
              <a:buNone/>
            </a:pPr>
            <a:r>
              <a:rPr lang="en-US" dirty="0"/>
              <a:t>Automated Step 8:  Model deployed to AWS service for use by IGTs/Deque teams.  1 arrow points back to step 1.  1 arrow points Step 9.</a:t>
            </a:r>
          </a:p>
          <a:p>
            <a:pPr marL="0" lvl="0" indent="0" algn="l" rtl="0">
              <a:lnSpc>
                <a:spcPct val="100000"/>
              </a:lnSpc>
              <a:spcBef>
                <a:spcPts val="0"/>
              </a:spcBef>
              <a:spcAft>
                <a:spcPts val="0"/>
              </a:spcAft>
              <a:buSzPts val="1400"/>
              <a:buNone/>
            </a:pPr>
            <a:r>
              <a:rPr lang="en-US" dirty="0"/>
              <a:t>Automated Step9: Model Assisted Labeling.  1 arrow points back to step 4.</a:t>
            </a:r>
          </a:p>
          <a:p>
            <a:pPr marL="0" lvl="0" indent="0" algn="l" rtl="0">
              <a:lnSpc>
                <a:spcPct val="100000"/>
              </a:lnSpc>
              <a:spcBef>
                <a:spcPts val="0"/>
              </a:spcBef>
              <a:spcAft>
                <a:spcPts val="0"/>
              </a:spcAft>
              <a:buSzPts val="1400"/>
              <a:buNone/>
            </a:pPr>
            <a:r>
              <a:rPr lang="en-US" dirty="0"/>
              <a:t>Possible Human involvement Step10:  Additional UI data (targeted capture).  1 Arrow points to step 4.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8353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2141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390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2362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526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106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829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610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091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0" lvl="0" indent="0" algn="l" rtl="0">
              <a:spcBef>
                <a:spcPts val="0"/>
              </a:spcBef>
              <a:spcAft>
                <a:spcPts val="0"/>
              </a:spcAft>
              <a:buNone/>
            </a:pPr>
            <a:endParaRPr dirty="0"/>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8185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77C8"/>
        </a:solidFill>
        <a:effectLst/>
      </p:bgPr>
    </p:bg>
    <p:spTree>
      <p:nvGrpSpPr>
        <p:cNvPr id="1" name="Shape 15"/>
        <p:cNvGrpSpPr/>
        <p:nvPr/>
      </p:nvGrpSpPr>
      <p:grpSpPr>
        <a:xfrm>
          <a:off x="0" y="0"/>
          <a:ext cx="0" cy="0"/>
          <a:chOff x="0" y="0"/>
          <a:chExt cx="0" cy="0"/>
        </a:xfrm>
      </p:grpSpPr>
      <p:pic>
        <p:nvPicPr>
          <p:cNvPr id="20" name="DequeLogo"/>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88102" y="298439"/>
            <a:ext cx="3312841" cy="1380350"/>
          </a:xfrm>
          <a:prstGeom prst="rect">
            <a:avLst/>
          </a:prstGeom>
          <a:noFill/>
          <a:ln>
            <a:noFill/>
          </a:ln>
        </p:spPr>
      </p:pic>
      <p:sp>
        <p:nvSpPr>
          <p:cNvPr id="23" name="Title"/>
          <p:cNvSpPr txBox="1">
            <a:spLocks noGrp="1"/>
          </p:cNvSpPr>
          <p:nvPr>
            <p:ph type="ctrTitle"/>
          </p:nvPr>
        </p:nvSpPr>
        <p:spPr>
          <a:xfrm>
            <a:off x="838200" y="1865931"/>
            <a:ext cx="9829800" cy="172156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SubTitle"/>
          <p:cNvSpPr txBox="1">
            <a:spLocks noGrp="1"/>
          </p:cNvSpPr>
          <p:nvPr>
            <p:ph type="subTitle" idx="1"/>
          </p:nvPr>
        </p:nvSpPr>
        <p:spPr>
          <a:xfrm>
            <a:off x="838200" y="3774638"/>
            <a:ext cx="9829800" cy="177905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FooterImage2">
            <a:extLst>
              <a:ext uri="{C183D7F6-B498-43B3-948B-1728B52AA6E4}">
                <adec:decorative xmlns:adec="http://schemas.microsoft.com/office/drawing/2017/decorative" val="1"/>
              </a:ext>
            </a:extLst>
          </p:cNvPr>
          <p:cNvSpPr/>
          <p:nvPr userDrawn="1"/>
        </p:nvSpPr>
        <p:spPr>
          <a:xfrm>
            <a:off x="0" y="6281806"/>
            <a:ext cx="12192000" cy="576193"/>
          </a:xfrm>
          <a:prstGeom prst="rect">
            <a:avLst/>
          </a:prstGeom>
          <a:solidFill>
            <a:srgbClr val="0077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1" name="FooterImage3">
            <a:extLst>
              <a:ext uri="{C183D7F6-B498-43B3-948B-1728B52AA6E4}">
                <adec:decorative xmlns:adec="http://schemas.microsoft.com/office/drawing/2017/decorative" val="1"/>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t="43525"/>
          <a:stretch/>
        </p:blipFill>
        <p:spPr>
          <a:xfrm>
            <a:off x="0" y="2985052"/>
            <a:ext cx="12192000" cy="387233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7" name="Title"/>
          <p:cNvSpPr txBox="1">
            <a:spLocks noGrp="1"/>
          </p:cNvSpPr>
          <p:nvPr>
            <p:ph type="title"/>
          </p:nvPr>
        </p:nvSpPr>
        <p:spPr>
          <a:xfrm>
            <a:off x="838200" y="187569"/>
            <a:ext cx="10515600" cy="10048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C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Content"/>
          <p:cNvSpPr txBox="1">
            <a:spLocks noGrp="1"/>
          </p:cNvSpPr>
          <p:nvPr>
            <p:ph type="body" idx="1"/>
          </p:nvPr>
        </p:nvSpPr>
        <p:spPr>
          <a:xfrm>
            <a:off x="838200" y="1438183"/>
            <a:ext cx="10515600" cy="47326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PageNumber"/>
          <p:cNvSpPr txBox="1">
            <a:spLocks noGrp="1"/>
          </p:cNvSpPr>
          <p:nvPr>
            <p:ph type="sldNum" idx="12"/>
          </p:nvPr>
        </p:nvSpPr>
        <p:spPr>
          <a:xfrm>
            <a:off x="8610600" y="641328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pter Header 1" type="secHead">
  <p:cSld name="SECTION_HEADER">
    <p:bg>
      <p:bgPr>
        <a:solidFill>
          <a:srgbClr val="003349"/>
        </a:solidFill>
        <a:effectLst/>
      </p:bgPr>
    </p:bg>
    <p:spTree>
      <p:nvGrpSpPr>
        <p:cNvPr id="1" name="Shape 28"/>
        <p:cNvGrpSpPr/>
        <p:nvPr/>
      </p:nvGrpSpPr>
      <p:grpSpPr>
        <a:xfrm>
          <a:off x="0" y="0"/>
          <a:ext cx="0" cy="0"/>
          <a:chOff x="0" y="0"/>
          <a:chExt cx="0" cy="0"/>
        </a:xfrm>
      </p:grpSpPr>
      <p:sp>
        <p:nvSpPr>
          <p:cNvPr id="32" name="Title"/>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SubTitle"/>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FooterImage1">
            <a:extLst>
              <a:ext uri="{C183D7F6-B498-43B3-948B-1728B52AA6E4}">
                <adec:decorative xmlns:adec="http://schemas.microsoft.com/office/drawing/2017/decorative" val="1"/>
              </a:ext>
            </a:extLst>
          </p:cNvPr>
          <p:cNvSpPr/>
          <p:nvPr/>
        </p:nvSpPr>
        <p:spPr>
          <a:xfrm>
            <a:off x="0" y="6315075"/>
            <a:ext cx="12192000" cy="542925"/>
          </a:xfrm>
          <a:prstGeom prst="rect">
            <a:avLst/>
          </a:prstGeom>
          <a:solidFill>
            <a:srgbClr val="0033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0" name="BackgroungImage">
            <a:extLst>
              <a:ext uri="{C183D7F6-B498-43B3-948B-1728B52AA6E4}">
                <adec:decorative xmlns:adec="http://schemas.microsoft.com/office/drawing/2017/decorative" val="1"/>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609"/>
            <a:ext cx="12192000" cy="685678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8" name="Title"/>
          <p:cNvSpPr txBox="1">
            <a:spLocks noGrp="1"/>
          </p:cNvSpPr>
          <p:nvPr>
            <p:ph type="title"/>
          </p:nvPr>
        </p:nvSpPr>
        <p:spPr>
          <a:xfrm>
            <a:off x="838200" y="187569"/>
            <a:ext cx="10515600" cy="10048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C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PageNumber"/>
          <p:cNvSpPr txBox="1">
            <a:spLocks noGrp="1"/>
          </p:cNvSpPr>
          <p:nvPr>
            <p:ph type="sldNum" idx="12"/>
          </p:nvPr>
        </p:nvSpPr>
        <p:spPr>
          <a:xfrm>
            <a:off x="8610600" y="641328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9"/>
        <p:cNvGrpSpPr/>
        <p:nvPr/>
      </p:nvGrpSpPr>
      <p:grpSpPr>
        <a:xfrm>
          <a:off x="0" y="0"/>
          <a:ext cx="0" cy="0"/>
          <a:chOff x="0" y="0"/>
          <a:chExt cx="0" cy="0"/>
        </a:xfrm>
      </p:grpSpPr>
      <p:sp>
        <p:nvSpPr>
          <p:cNvPr id="52" name="Title"/>
          <p:cNvSpPr txBox="1">
            <a:spLocks noGrp="1"/>
          </p:cNvSpPr>
          <p:nvPr>
            <p:ph type="title"/>
          </p:nvPr>
        </p:nvSpPr>
        <p:spPr>
          <a:xfrm>
            <a:off x="838200" y="187569"/>
            <a:ext cx="10515600" cy="10048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C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ContentSideways"/>
          <p:cNvSpPr txBox="1">
            <a:spLocks noGrp="1"/>
          </p:cNvSpPr>
          <p:nvPr>
            <p:ph type="body" idx="1"/>
          </p:nvPr>
        </p:nvSpPr>
        <p:spPr>
          <a:xfrm rot="5400000">
            <a:off x="3726610" y="-1450227"/>
            <a:ext cx="473878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PageNumber"/>
          <p:cNvSpPr txBox="1">
            <a:spLocks noGrp="1"/>
          </p:cNvSpPr>
          <p:nvPr>
            <p:ph type="sldNum" idx="12"/>
          </p:nvPr>
        </p:nvSpPr>
        <p:spPr>
          <a:xfrm>
            <a:off x="8610600" y="641328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3"/>
        <p:cNvGrpSpPr/>
        <p:nvPr/>
      </p:nvGrpSpPr>
      <p:grpSpPr>
        <a:xfrm>
          <a:off x="0" y="0"/>
          <a:ext cx="0" cy="0"/>
          <a:chOff x="0" y="0"/>
          <a:chExt cx="0" cy="0"/>
        </a:xfrm>
      </p:grpSpPr>
      <p:sp>
        <p:nvSpPr>
          <p:cNvPr id="56" name="TitleSideways"/>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C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ContentSideways"/>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PageNumber"/>
          <p:cNvSpPr txBox="1">
            <a:spLocks noGrp="1"/>
          </p:cNvSpPr>
          <p:nvPr>
            <p:ph type="sldNum" idx="12"/>
          </p:nvPr>
        </p:nvSpPr>
        <p:spPr>
          <a:xfrm>
            <a:off x="8610600" y="641328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pter Header 2">
  <p:cSld name="Chapter Header 2">
    <p:bg>
      <p:bgPr>
        <a:solidFill>
          <a:srgbClr val="4B4F54"/>
        </a:solidFill>
        <a:effectLst/>
      </p:bgPr>
    </p:bg>
    <p:spTree>
      <p:nvGrpSpPr>
        <p:cNvPr id="1" name="Shape 41"/>
        <p:cNvGrpSpPr/>
        <p:nvPr/>
      </p:nvGrpSpPr>
      <p:grpSpPr>
        <a:xfrm>
          <a:off x="0" y="0"/>
          <a:ext cx="0" cy="0"/>
          <a:chOff x="0" y="0"/>
          <a:chExt cx="0" cy="0"/>
        </a:xfrm>
      </p:grpSpPr>
      <p:sp>
        <p:nvSpPr>
          <p:cNvPr id="45" name="Title"/>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SubTitle"/>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FooterImage">
            <a:extLst>
              <a:ext uri="{C183D7F6-B498-43B3-948B-1728B52AA6E4}">
                <adec:decorative xmlns:adec="http://schemas.microsoft.com/office/drawing/2017/decorative" val="1"/>
              </a:ext>
            </a:extLst>
          </p:cNvPr>
          <p:cNvSpPr/>
          <p:nvPr/>
        </p:nvSpPr>
        <p:spPr>
          <a:xfrm>
            <a:off x="0" y="6315075"/>
            <a:ext cx="12192000" cy="542925"/>
          </a:xfrm>
          <a:prstGeom prst="rect">
            <a:avLst/>
          </a:prstGeom>
          <a:solidFill>
            <a:srgbClr val="4B4F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43" name="BackgroundImage">
            <a:extLst>
              <a:ext uri="{C183D7F6-B498-43B3-948B-1728B52AA6E4}">
                <adec:decorative xmlns:adec="http://schemas.microsoft.com/office/drawing/2017/decorative" val="1"/>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609"/>
            <a:ext cx="12192000" cy="6856781"/>
          </a:xfrm>
          <a:prstGeom prst="rect">
            <a:avLst/>
          </a:prstGeom>
          <a:noFill/>
          <a:ln>
            <a:noFill/>
          </a:ln>
        </p:spPr>
      </p:pic>
    </p:spTree>
    <p:extLst>
      <p:ext uri="{BB962C8B-B14F-4D97-AF65-F5344CB8AC3E}">
        <p14:creationId xmlns:p14="http://schemas.microsoft.com/office/powerpoint/2010/main" val="413643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BFECD78-3C8E-49F2-8FAB-59489D168ABB}" type="datetimeFigureOut">
              <a:rPr lang="en-US" smtClean="0"/>
              <a:t>8/21/23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6791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4" name="Title"/>
          <p:cNvSpPr txBox="1">
            <a:spLocks noGrp="1"/>
          </p:cNvSpPr>
          <p:nvPr>
            <p:ph type="title"/>
          </p:nvPr>
        </p:nvSpPr>
        <p:spPr>
          <a:xfrm>
            <a:off x="838200" y="187569"/>
            <a:ext cx="10515600" cy="10048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C8"/>
              </a:buClr>
              <a:buSzPts val="4400"/>
              <a:buFont typeface="Calibri"/>
              <a:buNone/>
              <a:defRPr sz="4400" b="0" i="0" u="none" strike="noStrike" cap="none">
                <a:solidFill>
                  <a:srgbClr val="0077C8"/>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Content"/>
          <p:cNvSpPr txBox="1">
            <a:spLocks noGrp="1"/>
          </p:cNvSpPr>
          <p:nvPr>
            <p:ph type="body" idx="1"/>
          </p:nvPr>
        </p:nvSpPr>
        <p:spPr>
          <a:xfrm>
            <a:off x="838200" y="1438183"/>
            <a:ext cx="10515600" cy="473878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FooterImage">
            <a:extLst>
              <a:ext uri="{C183D7F6-B498-43B3-948B-1728B52AA6E4}">
                <adec:decorative xmlns:adec="http://schemas.microsoft.com/office/drawing/2017/decorative" val="1"/>
              </a:ext>
            </a:extLst>
          </p:cNvPr>
          <p:cNvSpPr/>
          <p:nvPr/>
        </p:nvSpPr>
        <p:spPr>
          <a:xfrm>
            <a:off x="0" y="6315075"/>
            <a:ext cx="12191999" cy="542925"/>
          </a:xfrm>
          <a:prstGeom prst="rect">
            <a:avLst/>
          </a:prstGeom>
          <a:solidFill>
            <a:srgbClr val="0033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1" name="DequeLogo" descr="Deque"/>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88587" y="6369746"/>
            <a:ext cx="1068334" cy="445139"/>
          </a:xfrm>
          <a:prstGeom prst="rect">
            <a:avLst/>
          </a:prstGeom>
          <a:noFill/>
          <a:ln>
            <a:noFill/>
          </a:ln>
        </p:spPr>
      </p:pic>
      <p:sp>
        <p:nvSpPr>
          <p:cNvPr id="12" name="PageNumber"/>
          <p:cNvSpPr txBox="1">
            <a:spLocks noGrp="1"/>
          </p:cNvSpPr>
          <p:nvPr>
            <p:ph type="sldNum" idx="12"/>
          </p:nvPr>
        </p:nvSpPr>
        <p:spPr>
          <a:xfrm>
            <a:off x="8610600" y="6413283"/>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www.lflegal.com/2023/07/adrian-roselli-slapp-lawsui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ctrTitle"/>
          </p:nvPr>
        </p:nvSpPr>
        <p:spPr>
          <a:xfrm>
            <a:off x="838200" y="1865931"/>
            <a:ext cx="9829800" cy="172156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en-US" dirty="0"/>
              <a:t>A11Y &amp; the 3 Bears of AI</a:t>
            </a:r>
            <a:endParaRPr dirty="0"/>
          </a:p>
        </p:txBody>
      </p:sp>
      <p:grpSp>
        <p:nvGrpSpPr>
          <p:cNvPr id="64" name="Google Shape;64;p1" descr="A wave of accessibility terms"/>
          <p:cNvGrpSpPr/>
          <p:nvPr/>
        </p:nvGrpSpPr>
        <p:grpSpPr>
          <a:xfrm>
            <a:off x="699052" y="3688055"/>
            <a:ext cx="11290852" cy="3017545"/>
            <a:chOff x="699052" y="3688055"/>
            <a:chExt cx="11290852" cy="3017545"/>
          </a:xfrm>
        </p:grpSpPr>
        <p:sp>
          <p:nvSpPr>
            <p:cNvPr id="65" name="Google Shape;65;p1"/>
            <p:cNvSpPr txBox="1"/>
            <p:nvPr/>
          </p:nvSpPr>
          <p:spPr>
            <a:xfrm>
              <a:off x="699052" y="5791200"/>
              <a:ext cx="914400" cy="914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1200" dirty="0">
                  <a:solidFill>
                    <a:schemeClr val="lt1"/>
                  </a:solidFill>
                  <a:latin typeface="Calibri"/>
                  <a:cs typeface="Calibri"/>
                  <a:sym typeface="Calibri"/>
                </a:rPr>
                <a:t>A11Y</a:t>
              </a:r>
              <a:endParaRPr dirty="0"/>
            </a:p>
          </p:txBody>
        </p:sp>
        <p:sp>
          <p:nvSpPr>
            <p:cNvPr id="66" name="Google Shape;66;p1"/>
            <p:cNvSpPr txBox="1"/>
            <p:nvPr/>
          </p:nvSpPr>
          <p:spPr>
            <a:xfrm>
              <a:off x="7288695" y="5449956"/>
              <a:ext cx="914400" cy="914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1200" dirty="0">
                  <a:solidFill>
                    <a:schemeClr val="lt1"/>
                  </a:solidFill>
                  <a:latin typeface="Calibri"/>
                  <a:cs typeface="Calibri"/>
                  <a:sym typeface="Calibri"/>
                </a:rPr>
                <a:t>ML</a:t>
              </a:r>
              <a:endParaRPr dirty="0"/>
            </a:p>
          </p:txBody>
        </p:sp>
        <p:sp>
          <p:nvSpPr>
            <p:cNvPr id="67" name="Google Shape;67;p1"/>
            <p:cNvSpPr txBox="1"/>
            <p:nvPr/>
          </p:nvSpPr>
          <p:spPr>
            <a:xfrm>
              <a:off x="8948530" y="5553693"/>
              <a:ext cx="914400" cy="914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1200" dirty="0">
                  <a:solidFill>
                    <a:schemeClr val="lt1"/>
                  </a:solidFill>
                  <a:latin typeface="Calibri"/>
                  <a:cs typeface="Calibri"/>
                  <a:sym typeface="Calibri"/>
                </a:rPr>
                <a:t>CV</a:t>
              </a:r>
              <a:endParaRPr dirty="0"/>
            </a:p>
          </p:txBody>
        </p:sp>
        <p:sp>
          <p:nvSpPr>
            <p:cNvPr id="68" name="Google Shape;68;p1"/>
            <p:cNvSpPr txBox="1"/>
            <p:nvPr/>
          </p:nvSpPr>
          <p:spPr>
            <a:xfrm>
              <a:off x="9471991" y="3688055"/>
              <a:ext cx="914400" cy="914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1200" dirty="0">
                  <a:solidFill>
                    <a:schemeClr val="lt1"/>
                  </a:solidFill>
                  <a:latin typeface="Calibri"/>
                  <a:cs typeface="Calibri"/>
                  <a:sym typeface="Calibri"/>
                </a:rPr>
                <a:t>AI</a:t>
              </a:r>
              <a:endParaRPr dirty="0"/>
            </a:p>
          </p:txBody>
        </p:sp>
        <p:sp>
          <p:nvSpPr>
            <p:cNvPr id="69" name="Google Shape;69;p1"/>
            <p:cNvSpPr txBox="1"/>
            <p:nvPr/>
          </p:nvSpPr>
          <p:spPr>
            <a:xfrm>
              <a:off x="11075504" y="4664165"/>
              <a:ext cx="914400" cy="9144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1200" b="0" i="0" u="none" strike="noStrike" cap="none" dirty="0">
                  <a:solidFill>
                    <a:schemeClr val="lt1"/>
                  </a:solidFill>
                  <a:latin typeface="Calibri"/>
                  <a:ea typeface="Calibri"/>
                  <a:cs typeface="Calibri"/>
                  <a:sym typeface="Calibri"/>
                </a:rPr>
                <a:t>WCAG</a:t>
              </a:r>
              <a:endParaRP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 name="Picture 7">
            <a:extLst>
              <a:ext uri="{FF2B5EF4-FFF2-40B4-BE49-F238E27FC236}">
                <a16:creationId xmlns:a16="http://schemas.microsoft.com/office/drawing/2014/main" id="{3D3CF870-F1F1-7441-2507-4DD628ED739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7610" y="2551383"/>
            <a:ext cx="5032011" cy="3220487"/>
          </a:xfrm>
          <a:prstGeom prst="rect">
            <a:avLst/>
          </a:prstGeom>
        </p:spPr>
      </p:pic>
      <p:sp>
        <p:nvSpPr>
          <p:cNvPr id="80" name="Google Shape;80;p3"/>
          <p:cNvSpPr txBox="1">
            <a:spLocks noGrp="1"/>
          </p:cNvSpPr>
          <p:nvPr>
            <p:ph type="title"/>
          </p:nvPr>
        </p:nvSpPr>
        <p:spPr>
          <a:xfrm>
            <a:off x="838200" y="187569"/>
            <a:ext cx="10515600" cy="10048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77C8"/>
              </a:buClr>
              <a:buSzPts val="4400"/>
              <a:buFont typeface="Calibri"/>
              <a:buNone/>
            </a:pPr>
            <a:r>
              <a:rPr lang="en-US" dirty="0"/>
              <a:t>What Narrow/Weak AI Examples Do You Use?</a:t>
            </a:r>
            <a:endParaRPr dirty="0"/>
          </a:p>
        </p:txBody>
      </p:sp>
      <p:sp>
        <p:nvSpPr>
          <p:cNvPr id="81" name="Google Shape;81;p3"/>
          <p:cNvSpPr txBox="1">
            <a:spLocks noGrp="1"/>
          </p:cNvSpPr>
          <p:nvPr>
            <p:ph type="body" idx="1"/>
          </p:nvPr>
        </p:nvSpPr>
        <p:spPr>
          <a:xfrm>
            <a:off x="838199" y="1438182"/>
            <a:ext cx="10597587" cy="4791745"/>
          </a:xfrm>
          <a:prstGeom prst="rect">
            <a:avLst/>
          </a:prstGeom>
          <a:noFill/>
          <a:ln>
            <a:noFill/>
          </a:ln>
        </p:spPr>
        <p:txBody>
          <a:bodyPr spcFirstLastPara="1" wrap="square" lIns="91425" tIns="45700" rIns="91425" bIns="45700" numCol="2" anchor="t" anchorCtr="0">
            <a:noAutofit/>
          </a:bodyPr>
          <a:lstStyle/>
          <a:p>
            <a:pPr marL="114300" indent="0">
              <a:lnSpc>
                <a:spcPct val="100000"/>
              </a:lnSpc>
              <a:spcBef>
                <a:spcPts val="0"/>
              </a:spcBef>
              <a:buNone/>
            </a:pPr>
            <a:r>
              <a:rPr lang="en-US" sz="2400" dirty="0"/>
              <a:t>Driving:  </a:t>
            </a:r>
          </a:p>
          <a:p>
            <a:pPr marL="742950" lvl="1" indent="-285750">
              <a:lnSpc>
                <a:spcPct val="100000"/>
              </a:lnSpc>
              <a:spcBef>
                <a:spcPts val="0"/>
              </a:spcBef>
              <a:buFont typeface="Arial" panose="020B0604020202020204" pitchFamily="34" charset="0"/>
              <a:buChar char="•"/>
            </a:pPr>
            <a:r>
              <a:rPr lang="en-US" sz="2000" dirty="0"/>
              <a:t>Lane keep assistance</a:t>
            </a:r>
          </a:p>
          <a:p>
            <a:pPr marL="742950" lvl="1" indent="-285750">
              <a:lnSpc>
                <a:spcPct val="100000"/>
              </a:lnSpc>
              <a:spcBef>
                <a:spcPts val="0"/>
              </a:spcBef>
              <a:buFont typeface="Arial" panose="020B0604020202020204" pitchFamily="34" charset="0"/>
              <a:buChar char="•"/>
            </a:pPr>
            <a:r>
              <a:rPr lang="en-US" sz="2000" dirty="0"/>
              <a:t>Blind spot indicator</a:t>
            </a:r>
          </a:p>
          <a:p>
            <a:pPr marL="742950" lvl="1" indent="-285750">
              <a:lnSpc>
                <a:spcPct val="100000"/>
              </a:lnSpc>
              <a:spcBef>
                <a:spcPts val="0"/>
              </a:spcBef>
              <a:spcAft>
                <a:spcPts val="1200"/>
              </a:spcAft>
              <a:buFont typeface="Arial" panose="020B0604020202020204" pitchFamily="34" charset="0"/>
              <a:buChar char="•"/>
            </a:pPr>
            <a:r>
              <a:rPr lang="en-US" sz="2000" dirty="0"/>
              <a:t>Collision avoidance braking</a:t>
            </a:r>
          </a:p>
          <a:p>
            <a:pPr marL="0" indent="0">
              <a:lnSpc>
                <a:spcPct val="100000"/>
              </a:lnSpc>
              <a:spcBef>
                <a:spcPts val="0"/>
              </a:spcBef>
              <a:buNone/>
            </a:pPr>
            <a:r>
              <a:rPr lang="en-US" sz="2400" dirty="0"/>
              <a:t>Mobile Phone:</a:t>
            </a:r>
          </a:p>
          <a:p>
            <a:pPr marL="742950" lvl="1" indent="-285750">
              <a:lnSpc>
                <a:spcPct val="100000"/>
              </a:lnSpc>
              <a:spcBef>
                <a:spcPts val="0"/>
              </a:spcBef>
              <a:buFont typeface="Arial" panose="020B0604020202020204" pitchFamily="34" charset="0"/>
              <a:buChar char="•"/>
            </a:pPr>
            <a:r>
              <a:rPr lang="en-US" sz="2000" dirty="0" err="1"/>
              <a:t>FaceID</a:t>
            </a:r>
            <a:endParaRPr lang="en-US" sz="2000" dirty="0"/>
          </a:p>
          <a:p>
            <a:pPr marL="742950" lvl="1" indent="-285750">
              <a:lnSpc>
                <a:spcPct val="100000"/>
              </a:lnSpc>
              <a:spcBef>
                <a:spcPts val="0"/>
              </a:spcBef>
              <a:spcAft>
                <a:spcPts val="1200"/>
              </a:spcAft>
              <a:buFont typeface="Arial" panose="020B0604020202020204" pitchFamily="34" charset="0"/>
              <a:buChar char="•"/>
            </a:pPr>
            <a:r>
              <a:rPr lang="en-US" sz="2000" dirty="0"/>
              <a:t>Predictive text</a:t>
            </a:r>
          </a:p>
          <a:p>
            <a:pPr marL="285750" indent="-285750">
              <a:lnSpc>
                <a:spcPct val="100000"/>
              </a:lnSpc>
              <a:spcBef>
                <a:spcPts val="0"/>
              </a:spcBef>
              <a:buFont typeface="Arial" panose="020B0604020202020204" pitchFamily="34" charset="0"/>
              <a:buChar char="•"/>
            </a:pPr>
            <a:r>
              <a:rPr lang="en-US" sz="2400" dirty="0"/>
              <a:t>Email</a:t>
            </a:r>
          </a:p>
          <a:p>
            <a:pPr marL="742950" lvl="1" indent="-285750">
              <a:lnSpc>
                <a:spcPct val="100000"/>
              </a:lnSpc>
              <a:spcBef>
                <a:spcPts val="0"/>
              </a:spcBef>
              <a:spcAft>
                <a:spcPts val="1200"/>
              </a:spcAft>
              <a:buFont typeface="Arial" panose="020B0604020202020204" pitchFamily="34" charset="0"/>
              <a:buChar char="•"/>
            </a:pPr>
            <a:r>
              <a:rPr lang="en-US" sz="2000" dirty="0"/>
              <a:t>Spam filtering</a:t>
            </a:r>
            <a:endParaRPr lang="en-US" dirty="0"/>
          </a:p>
          <a:p>
            <a:pPr marL="0" indent="0">
              <a:lnSpc>
                <a:spcPct val="100000"/>
              </a:lnSpc>
              <a:spcBef>
                <a:spcPts val="0"/>
              </a:spcBef>
              <a:buNone/>
            </a:pPr>
            <a:r>
              <a:rPr lang="en-US" sz="2400" dirty="0"/>
              <a:t>Security</a:t>
            </a:r>
          </a:p>
          <a:p>
            <a:pPr marL="742950" lvl="1" indent="-285750">
              <a:lnSpc>
                <a:spcPct val="100000"/>
              </a:lnSpc>
              <a:spcBef>
                <a:spcPts val="0"/>
              </a:spcBef>
              <a:buFont typeface="Arial" panose="020B0604020202020204" pitchFamily="34" charset="0"/>
              <a:buChar char="•"/>
            </a:pPr>
            <a:r>
              <a:rPr lang="en-US" sz="2000" dirty="0"/>
              <a:t>Fraud detection</a:t>
            </a:r>
          </a:p>
          <a:p>
            <a:pPr marL="742950" lvl="1" indent="-285750">
              <a:lnSpc>
                <a:spcPct val="100000"/>
              </a:lnSpc>
              <a:spcBef>
                <a:spcPts val="0"/>
              </a:spcBef>
              <a:buFont typeface="Arial" panose="020B0604020202020204" pitchFamily="34" charset="0"/>
              <a:buChar char="•"/>
            </a:pPr>
            <a:endParaRPr lang="en-US" dirty="0"/>
          </a:p>
          <a:p>
            <a:pPr marL="742950" lvl="1" indent="-285750">
              <a:lnSpc>
                <a:spcPct val="100000"/>
              </a:lnSpc>
              <a:spcBef>
                <a:spcPts val="0"/>
              </a:spcBef>
              <a:buFont typeface="Arial" panose="020B0604020202020204" pitchFamily="34" charset="0"/>
              <a:buChar char="•"/>
            </a:pPr>
            <a:endParaRPr lang="en-US" dirty="0"/>
          </a:p>
          <a:p>
            <a:pPr marL="0" indent="0">
              <a:lnSpc>
                <a:spcPct val="100000"/>
              </a:lnSpc>
              <a:spcBef>
                <a:spcPts val="0"/>
              </a:spcBef>
              <a:buNone/>
            </a:pPr>
            <a:endParaRPr lang="en-US" dirty="0"/>
          </a:p>
          <a:p>
            <a:pPr marL="0" indent="0">
              <a:lnSpc>
                <a:spcPct val="100000"/>
              </a:lnSpc>
              <a:spcBef>
                <a:spcPts val="0"/>
              </a:spcBef>
              <a:buNone/>
            </a:pPr>
            <a:r>
              <a:rPr lang="en-US" sz="2400" dirty="0"/>
              <a:t>Smart Speaker:</a:t>
            </a:r>
          </a:p>
          <a:p>
            <a:pPr marL="742950" lvl="1" indent="-285750">
              <a:lnSpc>
                <a:spcPct val="100000"/>
              </a:lnSpc>
              <a:spcBef>
                <a:spcPts val="0"/>
              </a:spcBef>
              <a:spcAft>
                <a:spcPts val="1200"/>
              </a:spcAft>
              <a:buFont typeface="Arial" panose="020B0604020202020204" pitchFamily="34" charset="0"/>
              <a:buChar char="•"/>
            </a:pPr>
            <a:r>
              <a:rPr lang="en-US" sz="2000" dirty="0"/>
              <a:t>Conversational AI (speech recognition and natural language understanding)</a:t>
            </a:r>
            <a:endParaRPr lang="en-US" dirty="0"/>
          </a:p>
          <a:p>
            <a:pPr marL="0" indent="0">
              <a:lnSpc>
                <a:spcPct val="100000"/>
              </a:lnSpc>
              <a:spcBef>
                <a:spcPts val="0"/>
              </a:spcBef>
              <a:buNone/>
            </a:pPr>
            <a:r>
              <a:rPr lang="en-US" sz="2400" dirty="0"/>
              <a:t>Image Recognition:</a:t>
            </a:r>
          </a:p>
          <a:p>
            <a:pPr marL="742950" lvl="1" indent="-285750">
              <a:lnSpc>
                <a:spcPct val="100000"/>
              </a:lnSpc>
              <a:spcBef>
                <a:spcPts val="0"/>
              </a:spcBef>
              <a:buFont typeface="Arial" panose="020B0604020202020204" pitchFamily="34" charset="0"/>
              <a:buChar char="•"/>
            </a:pPr>
            <a:r>
              <a:rPr lang="en-US" sz="2000" dirty="0"/>
              <a:t>Tagging people in photos (facial rec)</a:t>
            </a:r>
          </a:p>
          <a:p>
            <a:pPr marL="742950" lvl="1" indent="-285750">
              <a:lnSpc>
                <a:spcPct val="100000"/>
              </a:lnSpc>
              <a:spcBef>
                <a:spcPts val="0"/>
              </a:spcBef>
              <a:spcAft>
                <a:spcPts val="1200"/>
              </a:spcAft>
              <a:buFont typeface="Arial" panose="020B0604020202020204" pitchFamily="34" charset="0"/>
              <a:buChar char="•"/>
            </a:pPr>
            <a:r>
              <a:rPr lang="en-US" sz="2000" dirty="0"/>
              <a:t>Search using image (instead of words)</a:t>
            </a:r>
          </a:p>
          <a:p>
            <a:pPr marL="0" indent="0">
              <a:lnSpc>
                <a:spcPct val="100000"/>
              </a:lnSpc>
              <a:spcBef>
                <a:spcPts val="0"/>
              </a:spcBef>
              <a:buNone/>
            </a:pPr>
            <a:r>
              <a:rPr lang="en-US" sz="2400" dirty="0"/>
              <a:t>Sound Recognition Examples:</a:t>
            </a:r>
            <a:endParaRPr lang="en-US" dirty="0"/>
          </a:p>
          <a:p>
            <a:pPr marL="742950" lvl="1" indent="-285750">
              <a:lnSpc>
                <a:spcPct val="100000"/>
              </a:lnSpc>
              <a:spcBef>
                <a:spcPts val="0"/>
              </a:spcBef>
              <a:buFont typeface="Arial" panose="020B0604020202020204" pitchFamily="34" charset="0"/>
              <a:buChar char="•"/>
            </a:pPr>
            <a:r>
              <a:rPr lang="en-US" sz="2000" dirty="0"/>
              <a:t>Automatic captions/transcripts</a:t>
            </a:r>
          </a:p>
          <a:p>
            <a:pPr marL="742950" lvl="1" indent="-285750">
              <a:lnSpc>
                <a:spcPct val="100000"/>
              </a:lnSpc>
              <a:spcBef>
                <a:spcPts val="0"/>
              </a:spcBef>
              <a:buFont typeface="Arial" panose="020B0604020202020204" pitchFamily="34" charset="0"/>
              <a:buChar char="•"/>
            </a:pPr>
            <a:r>
              <a:rPr lang="en-US" sz="2000" dirty="0"/>
              <a:t>Filter out background sounds </a:t>
            </a:r>
          </a:p>
          <a:p>
            <a:pPr marL="285750" indent="-285750">
              <a:lnSpc>
                <a:spcPct val="100000"/>
              </a:lnSpc>
              <a:spcBef>
                <a:spcPts val="0"/>
              </a:spcBef>
              <a:buFont typeface="Arial" panose="020B0604020202020204" pitchFamily="34" charset="0"/>
              <a:buChar char="•"/>
            </a:pPr>
            <a:endParaRPr lang="en-US" dirty="0"/>
          </a:p>
          <a:p>
            <a:pPr marL="285750" indent="-285750">
              <a:lnSpc>
                <a:spcPct val="100000"/>
              </a:lnSpc>
              <a:spcBef>
                <a:spcPts val="0"/>
              </a:spcBef>
              <a:buFont typeface="Arial" panose="020B0604020202020204" pitchFamily="34" charset="0"/>
              <a:buChar char="•"/>
            </a:pPr>
            <a:endParaRPr lang="en-US" dirty="0"/>
          </a:p>
          <a:p>
            <a:pPr marL="285750" indent="-285750">
              <a:lnSpc>
                <a:spcPct val="100000"/>
              </a:lnSpc>
              <a:spcBef>
                <a:spcPts val="0"/>
              </a:spcBef>
              <a:buFont typeface="Arial" panose="020B0604020202020204" pitchFamily="34" charset="0"/>
              <a:buChar char="•"/>
            </a:pPr>
            <a:endParaRPr lang="en-US" dirty="0"/>
          </a:p>
          <a:p>
            <a:pPr marL="114300" indent="0" rtl="0" fontAlgn="base">
              <a:lnSpc>
                <a:spcPct val="100000"/>
              </a:lnSpc>
              <a:spcBef>
                <a:spcPts val="0"/>
              </a:spcBef>
              <a:buNone/>
            </a:pPr>
            <a:endParaRPr lang="en-US" sz="28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342874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838200" y="187569"/>
            <a:ext cx="10515600" cy="10048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C8"/>
              </a:buClr>
              <a:buSzPts val="4400"/>
              <a:buFont typeface="Calibri"/>
              <a:buNone/>
            </a:pPr>
            <a:r>
              <a:rPr lang="en-US" dirty="0"/>
              <a:t>Generative AI</a:t>
            </a:r>
            <a:endParaRPr dirty="0"/>
          </a:p>
        </p:txBody>
      </p:sp>
      <p:sp>
        <p:nvSpPr>
          <p:cNvPr id="81" name="Google Shape;81;p3"/>
          <p:cNvSpPr txBox="1">
            <a:spLocks noGrp="1"/>
          </p:cNvSpPr>
          <p:nvPr>
            <p:ph type="body" idx="1"/>
          </p:nvPr>
        </p:nvSpPr>
        <p:spPr>
          <a:xfrm>
            <a:off x="838201" y="1438183"/>
            <a:ext cx="7040418" cy="4732684"/>
          </a:xfrm>
          <a:prstGeom prst="rect">
            <a:avLst/>
          </a:prstGeom>
          <a:noFill/>
          <a:ln>
            <a:noFill/>
          </a:ln>
        </p:spPr>
        <p:txBody>
          <a:bodyPr spcFirstLastPara="1" wrap="square" lIns="91425" tIns="45700" rIns="91425" bIns="45700" anchor="t" anchorCtr="0">
            <a:normAutofit/>
          </a:bodyPr>
          <a:lstStyle/>
          <a:p>
            <a:pPr marL="457200" lvl="1" indent="0" rtl="0" fontAlgn="base">
              <a:spcBef>
                <a:spcPts val="0"/>
              </a:spcBef>
              <a:spcAft>
                <a:spcPts val="0"/>
              </a:spcAft>
              <a:buNone/>
            </a:pPr>
            <a:r>
              <a:rPr lang="en-US" b="0" i="0" u="none" strike="noStrike" dirty="0">
                <a:solidFill>
                  <a:srgbClr val="000000"/>
                </a:solidFill>
                <a:effectLst/>
                <a:latin typeface="Calibri" panose="020F0502020204030204" pitchFamily="34" charset="0"/>
                <a:cs typeface="Calibri" panose="020F0502020204030204" pitchFamily="34" charset="0"/>
              </a:rPr>
              <a:t>Generative AI can learn from existing artifacts </a:t>
            </a:r>
            <a:br>
              <a:rPr lang="en-US" b="0" i="0" u="none" strike="noStrike" dirty="0">
                <a:solidFill>
                  <a:srgbClr val="000000"/>
                </a:solidFill>
                <a:effectLst/>
                <a:latin typeface="Calibri" panose="020F0502020204030204" pitchFamily="34" charset="0"/>
                <a:cs typeface="Calibri" panose="020F0502020204030204" pitchFamily="34" charset="0"/>
              </a:rPr>
            </a:br>
            <a:r>
              <a:rPr lang="en-US" b="0" i="0" u="none" strike="noStrike" dirty="0">
                <a:solidFill>
                  <a:srgbClr val="000000"/>
                </a:solidFill>
                <a:effectLst/>
                <a:latin typeface="Calibri" panose="020F0502020204030204" pitchFamily="34" charset="0"/>
                <a:cs typeface="Calibri" panose="020F0502020204030204" pitchFamily="34" charset="0"/>
              </a:rPr>
              <a:t>to generate new, realistic artifacts (at scale) </a:t>
            </a:r>
            <a:br>
              <a:rPr lang="en-US" b="0" i="0" u="none" strike="noStrike" dirty="0">
                <a:solidFill>
                  <a:srgbClr val="000000"/>
                </a:solidFill>
                <a:effectLst/>
                <a:latin typeface="Calibri" panose="020F0502020204030204" pitchFamily="34" charset="0"/>
                <a:cs typeface="Calibri" panose="020F0502020204030204" pitchFamily="34" charset="0"/>
              </a:rPr>
            </a:br>
            <a:r>
              <a:rPr lang="en-US" b="0" i="0" u="none" strike="noStrike" dirty="0">
                <a:solidFill>
                  <a:srgbClr val="000000"/>
                </a:solidFill>
                <a:effectLst/>
                <a:latin typeface="Calibri" panose="020F0502020204030204" pitchFamily="34" charset="0"/>
                <a:cs typeface="Calibri" panose="020F0502020204030204" pitchFamily="34" charset="0"/>
              </a:rPr>
              <a:t>that reflect the characteristics of the training data </a:t>
            </a:r>
            <a:br>
              <a:rPr lang="en-US" b="0" i="0" u="none" strike="noStrike" dirty="0">
                <a:solidFill>
                  <a:srgbClr val="000000"/>
                </a:solidFill>
                <a:effectLst/>
                <a:latin typeface="Calibri" panose="020F0502020204030204" pitchFamily="34" charset="0"/>
                <a:cs typeface="Calibri" panose="020F0502020204030204" pitchFamily="34" charset="0"/>
              </a:rPr>
            </a:br>
            <a:r>
              <a:rPr lang="en-US" b="0" i="0" u="none" strike="noStrike" dirty="0">
                <a:solidFill>
                  <a:srgbClr val="000000"/>
                </a:solidFill>
                <a:effectLst/>
                <a:latin typeface="Calibri" panose="020F0502020204030204" pitchFamily="34" charset="0"/>
                <a:cs typeface="Calibri" panose="020F0502020204030204" pitchFamily="34" charset="0"/>
              </a:rPr>
              <a:t>but don’t repeat it.  </a:t>
            </a:r>
          </a:p>
          <a:p>
            <a:pPr marL="457200" lvl="1" indent="0" rtl="0" fontAlgn="base">
              <a:spcBef>
                <a:spcPts val="0"/>
              </a:spcBef>
              <a:spcAft>
                <a:spcPts val="0"/>
              </a:spcAft>
              <a:buNone/>
            </a:pPr>
            <a:r>
              <a:rPr lang="en-US" b="0" i="0" u="none" strike="noStrike" dirty="0">
                <a:solidFill>
                  <a:srgbClr val="000000"/>
                </a:solidFill>
                <a:effectLst/>
                <a:latin typeface="Calibri" panose="020F0502020204030204" pitchFamily="34" charset="0"/>
                <a:cs typeface="Calibri" panose="020F0502020204030204" pitchFamily="34" charset="0"/>
              </a:rPr>
              <a:t>- Gartner</a:t>
            </a:r>
            <a:br>
              <a:rPr lang="en-US" b="0" i="0" u="none" strike="noStrike" dirty="0">
                <a:solidFill>
                  <a:srgbClr val="000000"/>
                </a:solidFill>
                <a:effectLst/>
                <a:latin typeface="Calibri" panose="020F0502020204030204" pitchFamily="34" charset="0"/>
                <a:cs typeface="Calibri" panose="020F0502020204030204" pitchFamily="34" charset="0"/>
              </a:rPr>
            </a:br>
            <a:br>
              <a:rPr lang="en-US" b="0" i="0" u="none" strike="noStrike" dirty="0">
                <a:solidFill>
                  <a:srgbClr val="000000"/>
                </a:solidFill>
                <a:effectLst/>
                <a:latin typeface="Calibri" panose="020F0502020204030204" pitchFamily="34" charset="0"/>
                <a:cs typeface="Calibri" panose="020F0502020204030204" pitchFamily="34" charset="0"/>
              </a:rPr>
            </a:br>
            <a:endParaRPr lang="en-US" b="0" i="0" u="none" strike="noStrike" dirty="0">
              <a:solidFill>
                <a:srgbClr val="000000"/>
              </a:solidFill>
              <a:effectLst/>
              <a:latin typeface="Calibri" panose="020F0502020204030204" pitchFamily="34" charset="0"/>
              <a:cs typeface="Calibri" panose="020F0502020204030204" pitchFamily="34" charset="0"/>
            </a:endParaRPr>
          </a:p>
          <a:p>
            <a:pPr marL="457200" lvl="1" indent="0" rtl="0" fontAlgn="base">
              <a:spcBef>
                <a:spcPts val="0"/>
              </a:spcBef>
              <a:spcAft>
                <a:spcPts val="0"/>
              </a:spcAft>
              <a:buNone/>
            </a:pPr>
            <a:endParaRPr lang="en-US" dirty="0">
              <a:solidFill>
                <a:srgbClr val="000000"/>
              </a:solidFill>
              <a:latin typeface="Calibri" panose="020F0502020204030204" pitchFamily="34" charset="0"/>
              <a:cs typeface="Calibri" panose="020F0502020204030204" pitchFamily="34" charset="0"/>
            </a:endParaRPr>
          </a:p>
          <a:p>
            <a:pPr marL="457200" lvl="1" indent="0" rtl="0" fontAlgn="base">
              <a:spcBef>
                <a:spcPts val="0"/>
              </a:spcBef>
              <a:spcAft>
                <a:spcPts val="0"/>
              </a:spcAft>
              <a:buNone/>
            </a:pPr>
            <a:r>
              <a:rPr lang="en-US" b="0" i="0" u="none" strike="noStrike" dirty="0">
                <a:solidFill>
                  <a:srgbClr val="000000"/>
                </a:solidFill>
                <a:effectLst/>
                <a:latin typeface="Calibri" panose="020F0502020204030204" pitchFamily="34" charset="0"/>
                <a:cs typeface="Calibri" panose="020F0502020204030204" pitchFamily="34" charset="0"/>
              </a:rPr>
              <a:t>Can produce new content, including text, software code, images, video, music, and speech</a:t>
            </a:r>
            <a:r>
              <a:rPr lang="en-US" dirty="0">
                <a:solidFill>
                  <a:srgbClr val="000000"/>
                </a:solidFill>
                <a:latin typeface="Calibri" panose="020F0502020204030204" pitchFamily="34" charset="0"/>
                <a:cs typeface="Calibri" panose="020F0502020204030204" pitchFamily="34" charset="0"/>
              </a:rPr>
              <a:t>.</a:t>
            </a:r>
            <a:r>
              <a:rPr lang="en-US" b="0" i="0" u="none" strike="noStrike" dirty="0">
                <a:solidFill>
                  <a:srgbClr val="000000"/>
                </a:solidFill>
                <a:effectLst/>
                <a:latin typeface="Calibri" panose="020F0502020204030204" pitchFamily="34" charset="0"/>
                <a:cs typeface="Calibri" panose="020F0502020204030204" pitchFamily="34" charset="0"/>
              </a:rPr>
              <a:t>  </a:t>
            </a:r>
          </a:p>
        </p:txBody>
      </p:sp>
      <p:pic>
        <p:nvPicPr>
          <p:cNvPr id="5" name="Picture 4" descr="ChatGPT">
            <a:extLst>
              <a:ext uri="{FF2B5EF4-FFF2-40B4-BE49-F238E27FC236}">
                <a16:creationId xmlns:a16="http://schemas.microsoft.com/office/drawing/2014/main" id="{40A19B7D-4F28-3F6A-C987-3EDA42910D1D}"/>
              </a:ext>
            </a:extLst>
          </p:cNvPr>
          <p:cNvPicPr>
            <a:picLocks noChangeAspect="1"/>
          </p:cNvPicPr>
          <p:nvPr/>
        </p:nvPicPr>
        <p:blipFill>
          <a:blip r:embed="rId3"/>
          <a:stretch>
            <a:fillRect/>
          </a:stretch>
        </p:blipFill>
        <p:spPr>
          <a:xfrm>
            <a:off x="9932724" y="575496"/>
            <a:ext cx="1890394" cy="1890394"/>
          </a:xfrm>
          <a:prstGeom prst="rect">
            <a:avLst/>
          </a:prstGeom>
        </p:spPr>
      </p:pic>
      <p:pic>
        <p:nvPicPr>
          <p:cNvPr id="7" name="Picture 6" descr="GitHub Copilot">
            <a:extLst>
              <a:ext uri="{FF2B5EF4-FFF2-40B4-BE49-F238E27FC236}">
                <a16:creationId xmlns:a16="http://schemas.microsoft.com/office/drawing/2014/main" id="{0A02D7EE-E896-9CC2-FC6D-5EF026C0C0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61572" y="2516346"/>
            <a:ext cx="3969062" cy="1399304"/>
          </a:xfrm>
          <a:prstGeom prst="rect">
            <a:avLst/>
          </a:prstGeom>
        </p:spPr>
      </p:pic>
      <p:pic>
        <p:nvPicPr>
          <p:cNvPr id="9" name="Picture 8" descr="Adobe Firefly">
            <a:extLst>
              <a:ext uri="{FF2B5EF4-FFF2-40B4-BE49-F238E27FC236}">
                <a16:creationId xmlns:a16="http://schemas.microsoft.com/office/drawing/2014/main" id="{7C6E4014-CCAB-187C-9A81-EC3F6E46FA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73850" y="4101557"/>
            <a:ext cx="2818150" cy="2214855"/>
          </a:xfrm>
          <a:prstGeom prst="rect">
            <a:avLst/>
          </a:prstGeom>
        </p:spPr>
      </p:pic>
    </p:spTree>
    <p:extLst>
      <p:ext uri="{BB962C8B-B14F-4D97-AF65-F5344CB8AC3E}">
        <p14:creationId xmlns:p14="http://schemas.microsoft.com/office/powerpoint/2010/main" val="24557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A9A5-C4D2-635F-7A54-A1BE1104FC26}"/>
              </a:ext>
            </a:extLst>
          </p:cNvPr>
          <p:cNvSpPr>
            <a:spLocks noGrp="1"/>
          </p:cNvSpPr>
          <p:nvPr>
            <p:ph type="title"/>
          </p:nvPr>
        </p:nvSpPr>
        <p:spPr/>
        <p:txBody>
          <a:bodyPr>
            <a:normAutofit/>
          </a:bodyPr>
          <a:lstStyle/>
          <a:p>
            <a:pPr algn="r"/>
            <a:r>
              <a:rPr lang="en-US" sz="5400" dirty="0"/>
              <a:t>Are you ready for the AI Tsunami?</a:t>
            </a:r>
          </a:p>
        </p:txBody>
      </p:sp>
      <p:sp>
        <p:nvSpPr>
          <p:cNvPr id="3" name="Text Placeholder 2">
            <a:extLst>
              <a:ext uri="{FF2B5EF4-FFF2-40B4-BE49-F238E27FC236}">
                <a16:creationId xmlns:a16="http://schemas.microsoft.com/office/drawing/2014/main" id="{674C1231-1AA3-19E9-9418-5B9645A3E3C9}"/>
              </a:ext>
            </a:extLst>
          </p:cNvPr>
          <p:cNvSpPr>
            <a:spLocks noGrp="1"/>
          </p:cNvSpPr>
          <p:nvPr>
            <p:ph type="body" idx="1"/>
          </p:nvPr>
        </p:nvSpPr>
        <p:spPr/>
        <p:txBody>
          <a:bodyPr/>
          <a:lstStyle/>
          <a:p>
            <a:pPr algn="r"/>
            <a:r>
              <a:rPr lang="en-US" dirty="0"/>
              <a:t>It is already hitting our a11y shores</a:t>
            </a:r>
          </a:p>
        </p:txBody>
      </p:sp>
    </p:spTree>
    <p:extLst>
      <p:ext uri="{BB962C8B-B14F-4D97-AF65-F5344CB8AC3E}">
        <p14:creationId xmlns:p14="http://schemas.microsoft.com/office/powerpoint/2010/main" val="224926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A9A5-C4D2-635F-7A54-A1BE1104FC26}"/>
              </a:ext>
            </a:extLst>
          </p:cNvPr>
          <p:cNvSpPr>
            <a:spLocks noGrp="1"/>
          </p:cNvSpPr>
          <p:nvPr>
            <p:ph type="title"/>
          </p:nvPr>
        </p:nvSpPr>
        <p:spPr/>
        <p:txBody>
          <a:bodyPr/>
          <a:lstStyle/>
          <a:p>
            <a:pPr algn="r"/>
            <a:r>
              <a:rPr lang="en-US" dirty="0"/>
              <a:t>AI: Act Decide Monitor </a:t>
            </a:r>
          </a:p>
        </p:txBody>
      </p:sp>
      <p:sp>
        <p:nvSpPr>
          <p:cNvPr id="3" name="Text Placeholder 2">
            <a:extLst>
              <a:ext uri="{FF2B5EF4-FFF2-40B4-BE49-F238E27FC236}">
                <a16:creationId xmlns:a16="http://schemas.microsoft.com/office/drawing/2014/main" id="{674C1231-1AA3-19E9-9418-5B9645A3E3C9}"/>
              </a:ext>
            </a:extLst>
          </p:cNvPr>
          <p:cNvSpPr>
            <a:spLocks noGrp="1"/>
          </p:cNvSpPr>
          <p:nvPr>
            <p:ph type="body" idx="1"/>
          </p:nvPr>
        </p:nvSpPr>
        <p:spPr/>
        <p:txBody>
          <a:bodyPr/>
          <a:lstStyle/>
          <a:p>
            <a:pPr algn="r"/>
            <a:r>
              <a:rPr lang="en-US" dirty="0"/>
              <a:t>Amy Webb, SXSW 2023</a:t>
            </a:r>
          </a:p>
        </p:txBody>
      </p:sp>
    </p:spTree>
    <p:extLst>
      <p:ext uri="{BB962C8B-B14F-4D97-AF65-F5344CB8AC3E}">
        <p14:creationId xmlns:p14="http://schemas.microsoft.com/office/powerpoint/2010/main" val="209958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1A08B-33A6-FA73-78BE-EF5F39EF7E31}"/>
              </a:ext>
            </a:extLst>
          </p:cNvPr>
          <p:cNvSpPr>
            <a:spLocks noGrp="1"/>
          </p:cNvSpPr>
          <p:nvPr>
            <p:ph type="title"/>
          </p:nvPr>
        </p:nvSpPr>
        <p:spPr/>
        <p:txBody>
          <a:bodyPr>
            <a:normAutofit fontScale="90000"/>
          </a:bodyPr>
          <a:lstStyle/>
          <a:p>
            <a:r>
              <a:rPr lang="en-US" dirty="0"/>
              <a:t>Amy Webb’s 2023 Emerging Tech Trend Report</a:t>
            </a:r>
          </a:p>
        </p:txBody>
      </p:sp>
      <p:pic>
        <p:nvPicPr>
          <p:cNvPr id="9" name="Picture 8">
            <a:extLst>
              <a:ext uri="{FF2B5EF4-FFF2-40B4-BE49-F238E27FC236}">
                <a16:creationId xmlns:a16="http://schemas.microsoft.com/office/drawing/2014/main" id="{4A98E7A6-7DA1-D8D3-7FDF-661107C6708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9473" y="5599567"/>
            <a:ext cx="4127292" cy="707123"/>
          </a:xfrm>
          <a:prstGeom prst="rect">
            <a:avLst/>
          </a:prstGeom>
        </p:spPr>
      </p:pic>
      <p:pic>
        <p:nvPicPr>
          <p:cNvPr id="7" name="Picture 6" descr="Amy Webb.  CEO, Future Today Institute at SXSW 2023">
            <a:extLst>
              <a:ext uri="{FF2B5EF4-FFF2-40B4-BE49-F238E27FC236}">
                <a16:creationId xmlns:a16="http://schemas.microsoft.com/office/drawing/2014/main" id="{C956F23C-BAFF-EB56-D4FC-E2F07CBDD5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473" y="1243313"/>
            <a:ext cx="4127292" cy="4464037"/>
          </a:xfrm>
          <a:prstGeom prst="rect">
            <a:avLst/>
          </a:prstGeom>
        </p:spPr>
      </p:pic>
      <p:sp>
        <p:nvSpPr>
          <p:cNvPr id="5" name="Text Placeholder 4">
            <a:extLst>
              <a:ext uri="{FF2B5EF4-FFF2-40B4-BE49-F238E27FC236}">
                <a16:creationId xmlns:a16="http://schemas.microsoft.com/office/drawing/2014/main" id="{F3AF5A9E-7EBE-ABF5-EB8C-9DC8924BDC8E}"/>
              </a:ext>
            </a:extLst>
          </p:cNvPr>
          <p:cNvSpPr>
            <a:spLocks noGrp="1"/>
          </p:cNvSpPr>
          <p:nvPr>
            <p:ph type="body" idx="1"/>
          </p:nvPr>
        </p:nvSpPr>
        <p:spPr>
          <a:xfrm>
            <a:off x="5021705" y="1467291"/>
            <a:ext cx="6790543" cy="4732684"/>
          </a:xfrm>
        </p:spPr>
        <p:txBody>
          <a:bodyPr/>
          <a:lstStyle/>
          <a:p>
            <a:pPr>
              <a:lnSpc>
                <a:spcPct val="100000"/>
              </a:lnSpc>
              <a:spcBef>
                <a:spcPts val="0"/>
              </a:spcBef>
              <a:spcAft>
                <a:spcPts val="1200"/>
              </a:spcAft>
            </a:pPr>
            <a:r>
              <a:rPr lang="en-US" sz="2400" dirty="0"/>
              <a:t>It is the end of the internet as you know it</a:t>
            </a:r>
          </a:p>
          <a:p>
            <a:pPr>
              <a:lnSpc>
                <a:spcPct val="100000"/>
              </a:lnSpc>
              <a:spcBef>
                <a:spcPts val="0"/>
              </a:spcBef>
              <a:spcAft>
                <a:spcPts val="1200"/>
              </a:spcAft>
            </a:pPr>
            <a:r>
              <a:rPr lang="en-US" sz="2400" dirty="0"/>
              <a:t>We’ve entered the assistive computer era</a:t>
            </a:r>
          </a:p>
          <a:p>
            <a:pPr>
              <a:lnSpc>
                <a:spcPct val="100000"/>
              </a:lnSpc>
              <a:spcBef>
                <a:spcPts val="0"/>
              </a:spcBef>
              <a:spcAft>
                <a:spcPts val="1200"/>
              </a:spcAft>
            </a:pPr>
            <a:r>
              <a:rPr lang="en-US" sz="2400" dirty="0"/>
              <a:t>So much change is happening, </a:t>
            </a:r>
            <a:br>
              <a:rPr lang="en-US" sz="2400" dirty="0"/>
            </a:br>
            <a:r>
              <a:rPr lang="en-US" sz="2400" dirty="0"/>
              <a:t>you cannot just sit back &amp; watch</a:t>
            </a:r>
          </a:p>
          <a:p>
            <a:pPr>
              <a:lnSpc>
                <a:spcPct val="100000"/>
              </a:lnSpc>
              <a:spcBef>
                <a:spcPts val="0"/>
              </a:spcBef>
            </a:pPr>
            <a:r>
              <a:rPr lang="en-US" sz="2400" dirty="0"/>
              <a:t>ADM Tool</a:t>
            </a:r>
          </a:p>
          <a:p>
            <a:pPr lvl="1">
              <a:lnSpc>
                <a:spcPct val="100000"/>
              </a:lnSpc>
              <a:spcBef>
                <a:spcPts val="0"/>
              </a:spcBef>
            </a:pPr>
            <a:r>
              <a:rPr lang="en-US" dirty="0"/>
              <a:t>Act</a:t>
            </a:r>
          </a:p>
          <a:p>
            <a:pPr lvl="1">
              <a:lnSpc>
                <a:spcPct val="100000"/>
              </a:lnSpc>
              <a:spcBef>
                <a:spcPts val="0"/>
              </a:spcBef>
            </a:pPr>
            <a:r>
              <a:rPr lang="en-US" dirty="0"/>
              <a:t>Decide</a:t>
            </a:r>
          </a:p>
          <a:p>
            <a:pPr lvl="1">
              <a:lnSpc>
                <a:spcPct val="100000"/>
              </a:lnSpc>
              <a:spcBef>
                <a:spcPts val="0"/>
              </a:spcBef>
              <a:spcAft>
                <a:spcPts val="1200"/>
              </a:spcAft>
            </a:pPr>
            <a:r>
              <a:rPr lang="en-US" dirty="0"/>
              <a:t>Monitor</a:t>
            </a:r>
          </a:p>
          <a:p>
            <a:r>
              <a:rPr lang="en-US" sz="2400" dirty="0"/>
              <a:t>Use ADM to prioritize your actions</a:t>
            </a:r>
          </a:p>
        </p:txBody>
      </p:sp>
    </p:spTree>
    <p:extLst>
      <p:ext uri="{BB962C8B-B14F-4D97-AF65-F5344CB8AC3E}">
        <p14:creationId xmlns:p14="http://schemas.microsoft.com/office/powerpoint/2010/main" val="157459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8FD9-CAAF-E05F-D49D-DBBFF8396390}"/>
              </a:ext>
            </a:extLst>
          </p:cNvPr>
          <p:cNvSpPr>
            <a:spLocks noGrp="1"/>
          </p:cNvSpPr>
          <p:nvPr>
            <p:ph type="title"/>
          </p:nvPr>
        </p:nvSpPr>
        <p:spPr/>
        <p:txBody>
          <a:bodyPr>
            <a:normAutofit fontScale="90000"/>
          </a:bodyPr>
          <a:lstStyle/>
          <a:p>
            <a:r>
              <a:rPr lang="en-US" dirty="0"/>
              <a:t>Let’s Apply Amy’s ADM to AI in our A11Y Industry</a:t>
            </a:r>
          </a:p>
        </p:txBody>
      </p:sp>
      <p:sp>
        <p:nvSpPr>
          <p:cNvPr id="3" name="Text Placeholder 2">
            <a:extLst>
              <a:ext uri="{FF2B5EF4-FFF2-40B4-BE49-F238E27FC236}">
                <a16:creationId xmlns:a16="http://schemas.microsoft.com/office/drawing/2014/main" id="{34B660CA-66CF-6BD2-1AAA-058B246B11B9}"/>
              </a:ext>
            </a:extLst>
          </p:cNvPr>
          <p:cNvSpPr>
            <a:spLocks noGrp="1"/>
          </p:cNvSpPr>
          <p:nvPr>
            <p:ph type="body" idx="1"/>
          </p:nvPr>
        </p:nvSpPr>
        <p:spPr>
          <a:xfrm>
            <a:off x="556491" y="1438183"/>
            <a:ext cx="10515600" cy="4732684"/>
          </a:xfrm>
        </p:spPr>
        <p:txBody>
          <a:bodyPr/>
          <a:lstStyle/>
          <a:p>
            <a:endParaRPr lang="en-US" dirty="0"/>
          </a:p>
        </p:txBody>
      </p:sp>
      <p:graphicFrame>
        <p:nvGraphicFramePr>
          <p:cNvPr id="4" name="Table 4">
            <a:extLst>
              <a:ext uri="{FF2B5EF4-FFF2-40B4-BE49-F238E27FC236}">
                <a16:creationId xmlns:a16="http://schemas.microsoft.com/office/drawing/2014/main" id="{5747E7F3-86D1-1F65-C133-3680BDB4241A}"/>
              </a:ext>
            </a:extLst>
          </p:cNvPr>
          <p:cNvGraphicFramePr>
            <a:graphicFrameLocks noGrp="1"/>
          </p:cNvGraphicFramePr>
          <p:nvPr>
            <p:extLst>
              <p:ext uri="{D42A27DB-BD31-4B8C-83A1-F6EECF244321}">
                <p14:modId xmlns:p14="http://schemas.microsoft.com/office/powerpoint/2010/main" val="2152158138"/>
              </p:ext>
            </p:extLst>
          </p:nvPr>
        </p:nvGraphicFramePr>
        <p:xfrm>
          <a:off x="556491" y="1438184"/>
          <a:ext cx="11153930" cy="4781322"/>
        </p:xfrm>
        <a:graphic>
          <a:graphicData uri="http://schemas.openxmlformats.org/drawingml/2006/table">
            <a:tbl>
              <a:tblPr firstRow="1" bandRow="1">
                <a:tableStyleId>{1E89D0DA-6F11-4D75-BB18-938773342AA1}</a:tableStyleId>
              </a:tblPr>
              <a:tblGrid>
                <a:gridCol w="3585374">
                  <a:extLst>
                    <a:ext uri="{9D8B030D-6E8A-4147-A177-3AD203B41FA5}">
                      <a16:colId xmlns:a16="http://schemas.microsoft.com/office/drawing/2014/main" val="931164598"/>
                    </a:ext>
                  </a:extLst>
                </a:gridCol>
                <a:gridCol w="3585374">
                  <a:extLst>
                    <a:ext uri="{9D8B030D-6E8A-4147-A177-3AD203B41FA5}">
                      <a16:colId xmlns:a16="http://schemas.microsoft.com/office/drawing/2014/main" val="20170768"/>
                    </a:ext>
                  </a:extLst>
                </a:gridCol>
                <a:gridCol w="3983182">
                  <a:extLst>
                    <a:ext uri="{9D8B030D-6E8A-4147-A177-3AD203B41FA5}">
                      <a16:colId xmlns:a16="http://schemas.microsoft.com/office/drawing/2014/main" val="252460725"/>
                    </a:ext>
                  </a:extLst>
                </a:gridCol>
              </a:tblGrid>
              <a:tr h="1505841">
                <a:tc>
                  <a:txBody>
                    <a:bodyPr/>
                    <a:lstStyle/>
                    <a:p>
                      <a:pPr algn="ctr"/>
                      <a:r>
                        <a:rPr lang="en-US" sz="4000" dirty="0"/>
                        <a:t>ACT</a:t>
                      </a:r>
                    </a:p>
                    <a:p>
                      <a:pPr algn="ctr"/>
                      <a:r>
                        <a:rPr lang="en-US" sz="2800" dirty="0"/>
                        <a:t>Risk without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ctr"/>
                      <a:r>
                        <a:rPr lang="en-US" sz="4000" dirty="0"/>
                        <a:t>Decide</a:t>
                      </a:r>
                    </a:p>
                    <a:p>
                      <a:pPr algn="ctr"/>
                      <a:r>
                        <a:rPr lang="en-US" sz="2800" dirty="0"/>
                        <a:t>Near-Term Opportunity or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3E1B"/>
                    </a:solidFill>
                  </a:tcPr>
                </a:tc>
                <a:tc>
                  <a:txBody>
                    <a:bodyPr/>
                    <a:lstStyle/>
                    <a:p>
                      <a:pPr algn="ctr"/>
                      <a:r>
                        <a:rPr lang="en-US" sz="4000" dirty="0"/>
                        <a:t>Monitor</a:t>
                      </a:r>
                    </a:p>
                    <a:p>
                      <a:pPr algn="ctr"/>
                      <a:r>
                        <a:rPr lang="en-US" sz="2800" dirty="0"/>
                        <a:t>Long-Term Opportunity or Risks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3699351185"/>
                  </a:ext>
                </a:extLst>
              </a:tr>
              <a:tr h="2269802">
                <a:tc>
                  <a:txBody>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Previously unseen immediate benefit to A11Y</a:t>
                      </a:r>
                      <a:br>
                        <a:rPr lang="en-US" sz="1800" dirty="0"/>
                      </a:br>
                      <a:endParaRPr lang="en-US" sz="1800" dirty="0"/>
                    </a:p>
                    <a:p>
                      <a:pPr marL="285750" indent="-285750">
                        <a:buFont typeface="Arial" panose="020B0604020202020204" pitchFamily="34" charset="0"/>
                        <a:buChar char="•"/>
                      </a:pPr>
                      <a:r>
                        <a:rPr lang="en-US" sz="1800" dirty="0"/>
                        <a:t>Inflection point is imminent</a:t>
                      </a:r>
                      <a:br>
                        <a:rPr lang="en-US" sz="1800" dirty="0"/>
                      </a:br>
                      <a:endParaRPr lang="en-US" sz="1800" dirty="0"/>
                    </a:p>
                    <a:p>
                      <a:pPr marL="285750" indent="-285750">
                        <a:buFont typeface="Arial" panose="020B0604020202020204" pitchFamily="34" charset="0"/>
                        <a:buChar char="•"/>
                      </a:pPr>
                      <a:r>
                        <a:rPr lang="en-US" sz="1800" dirty="0"/>
                        <a:t>New threat or risk is imminent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Could disrupt A11Y</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Meaningful impact on A11Y</a:t>
                      </a:r>
                      <a:br>
                        <a:rPr lang="en-US" sz="1800" dirty="0"/>
                      </a:br>
                      <a:endParaRPr lang="en-US" sz="1800" dirty="0"/>
                    </a:p>
                    <a:p>
                      <a:pPr marL="285750" indent="-285750">
                        <a:buFont typeface="Arial" panose="020B0604020202020204" pitchFamily="34" charset="0"/>
                        <a:buChar char="•"/>
                      </a:pPr>
                      <a:r>
                        <a:rPr lang="en-US" sz="1800" dirty="0"/>
                        <a:t>Near-term financial, operational, regulatory risk or opportunity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Potential for financial, operational or regulatory disruption</a:t>
                      </a:r>
                      <a:br>
                        <a:rPr lang="en-US" sz="1800" dirty="0"/>
                      </a:br>
                      <a:endParaRPr lang="en-US" sz="1800" dirty="0"/>
                    </a:p>
                    <a:p>
                      <a:pPr marL="285750" indent="-285750">
                        <a:buFont typeface="Arial" panose="020B0604020202020204" pitchFamily="34" charset="0"/>
                        <a:buChar char="•"/>
                      </a:pPr>
                      <a:r>
                        <a:rPr lang="en-US" sz="1800" dirty="0"/>
                        <a:t>Knock-on effects could shape A11Y</a:t>
                      </a:r>
                      <a:br>
                        <a:rPr lang="en-US" sz="1800" dirty="0"/>
                      </a:br>
                      <a:endParaRPr lang="en-US" sz="1800" dirty="0"/>
                    </a:p>
                    <a:p>
                      <a:pPr marL="285750" indent="-285750">
                        <a:buFont typeface="Arial" panose="020B0604020202020204" pitchFamily="34" charset="0"/>
                        <a:buChar char="•"/>
                      </a:pPr>
                      <a:r>
                        <a:rPr lang="en-US" sz="1800" dirty="0"/>
                        <a:t>Could pose novel A11Y risks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405403"/>
                  </a:ext>
                </a:extLst>
              </a:tr>
              <a:tr h="957040">
                <a:tc>
                  <a:txBody>
                    <a:bodyPr/>
                    <a:lstStyle/>
                    <a:p>
                      <a:pPr marL="0" indent="0" algn="ctr">
                        <a:buFont typeface="Arial" panose="020B0604020202020204" pitchFamily="34" charset="0"/>
                        <a:buNone/>
                      </a:pPr>
                      <a:r>
                        <a:rPr lang="en-US" sz="2000" b="1" dirty="0"/>
                        <a:t>What requires action now?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2000" b="1" dirty="0"/>
                        <a:t>What needs a decision?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What must we monitor?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855339"/>
                  </a:ext>
                </a:extLst>
              </a:tr>
            </a:tbl>
          </a:graphicData>
        </a:graphic>
      </p:graphicFrame>
    </p:spTree>
    <p:extLst>
      <p:ext uri="{BB962C8B-B14F-4D97-AF65-F5344CB8AC3E}">
        <p14:creationId xmlns:p14="http://schemas.microsoft.com/office/powerpoint/2010/main" val="418065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000"/>
              <a:buFont typeface="Calibri"/>
              <a:buNone/>
            </a:pPr>
            <a:r>
              <a:rPr lang="en-US" sz="4800" dirty="0"/>
              <a:t>A11Y cannot be an AI spectator this year</a:t>
            </a:r>
            <a:endParaRPr sz="4800" dirty="0"/>
          </a:p>
        </p:txBody>
      </p:sp>
    </p:spTree>
    <p:extLst>
      <p:ext uri="{BB962C8B-B14F-4D97-AF65-F5344CB8AC3E}">
        <p14:creationId xmlns:p14="http://schemas.microsoft.com/office/powerpoint/2010/main" val="240100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831850" y="2369300"/>
            <a:ext cx="10515600" cy="285273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000"/>
              <a:buFont typeface="Calibri"/>
              <a:buNone/>
            </a:pPr>
            <a:r>
              <a:rPr lang="en-US" sz="4800" dirty="0"/>
              <a:t>A11Y cannot be an AI spectator this year</a:t>
            </a:r>
            <a:br>
              <a:rPr lang="en-US" sz="4800" dirty="0"/>
            </a:br>
            <a:r>
              <a:rPr lang="en-US" sz="4800" dirty="0">
                <a:solidFill>
                  <a:srgbClr val="FFFF00"/>
                </a:solidFill>
              </a:rPr>
              <a:t>or ever again</a:t>
            </a:r>
            <a:endParaRPr sz="4800" dirty="0">
              <a:solidFill>
                <a:srgbClr val="FFFF00"/>
              </a:solidFill>
            </a:endParaRPr>
          </a:p>
        </p:txBody>
      </p:sp>
    </p:spTree>
    <p:extLst>
      <p:ext uri="{BB962C8B-B14F-4D97-AF65-F5344CB8AC3E}">
        <p14:creationId xmlns:p14="http://schemas.microsoft.com/office/powerpoint/2010/main" val="186785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000"/>
              <a:buFont typeface="Calibri"/>
              <a:buNone/>
            </a:pPr>
            <a:r>
              <a:rPr lang="en-US" dirty="0"/>
              <a:t>What can AI do for A11Y?</a:t>
            </a:r>
            <a:endParaRPr dirty="0"/>
          </a:p>
        </p:txBody>
      </p:sp>
    </p:spTree>
    <p:extLst>
      <p:ext uri="{BB962C8B-B14F-4D97-AF65-F5344CB8AC3E}">
        <p14:creationId xmlns:p14="http://schemas.microsoft.com/office/powerpoint/2010/main" val="1358031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D20E62-E7B8-4AF5-3808-0A2DECF0421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316123" y="3192229"/>
            <a:ext cx="3754716" cy="2776656"/>
          </a:xfrm>
          <a:prstGeom prst="rect">
            <a:avLst/>
          </a:prstGeom>
        </p:spPr>
      </p:pic>
      <p:sp>
        <p:nvSpPr>
          <p:cNvPr id="2" name="Title 1">
            <a:extLst>
              <a:ext uri="{FF2B5EF4-FFF2-40B4-BE49-F238E27FC236}">
                <a16:creationId xmlns:a16="http://schemas.microsoft.com/office/drawing/2014/main" id="{0D8D0C23-2636-584A-C1F3-A1ED2E3B0ED0}"/>
              </a:ext>
            </a:extLst>
          </p:cNvPr>
          <p:cNvSpPr>
            <a:spLocks noGrp="1"/>
          </p:cNvSpPr>
          <p:nvPr>
            <p:ph type="title"/>
          </p:nvPr>
        </p:nvSpPr>
        <p:spPr/>
        <p:txBody>
          <a:bodyPr/>
          <a:lstStyle/>
          <a:p>
            <a:r>
              <a:rPr lang="en-US" dirty="0"/>
              <a:t>Narrow AI Can Optimize A11Y Testing</a:t>
            </a:r>
          </a:p>
        </p:txBody>
      </p:sp>
      <p:sp>
        <p:nvSpPr>
          <p:cNvPr id="3" name="Text Placeholder 2">
            <a:extLst>
              <a:ext uri="{FF2B5EF4-FFF2-40B4-BE49-F238E27FC236}">
                <a16:creationId xmlns:a16="http://schemas.microsoft.com/office/drawing/2014/main" id="{9CA1FB85-BAF8-B988-7D93-BF142DBB8A5A}"/>
              </a:ext>
            </a:extLst>
          </p:cNvPr>
          <p:cNvSpPr>
            <a:spLocks noGrp="1"/>
          </p:cNvSpPr>
          <p:nvPr>
            <p:ph type="body" idx="1"/>
          </p:nvPr>
        </p:nvSpPr>
        <p:spPr>
          <a:xfrm>
            <a:off x="838200" y="1438183"/>
            <a:ext cx="10515600" cy="2595760"/>
          </a:xfrm>
        </p:spPr>
        <p:txBody>
          <a:bodyPr>
            <a:normAutofit/>
          </a:bodyPr>
          <a:lstStyle/>
          <a:p>
            <a:pPr marL="114300" indent="0" rtl="0" fontAlgn="base">
              <a:lnSpc>
                <a:spcPct val="100000"/>
              </a:lnSpc>
              <a:spcBef>
                <a:spcPts val="1000"/>
              </a:spcBef>
              <a:spcAft>
                <a:spcPts val="0"/>
              </a:spcAft>
              <a:buNone/>
            </a:pPr>
            <a:r>
              <a:rPr lang="en-US" sz="3200" b="0" i="0" u="none" strike="noStrike" dirty="0">
                <a:solidFill>
                  <a:srgbClr val="000000"/>
                </a:solidFill>
                <a:effectLst/>
                <a:latin typeface="Calibri" panose="020F0502020204030204" pitchFamily="34" charset="0"/>
                <a:cs typeface="Calibri" panose="020F0502020204030204" pitchFamily="34" charset="0"/>
              </a:rPr>
              <a:t>Computer Vision can “look” at rendered UI </a:t>
            </a:r>
          </a:p>
          <a:p>
            <a:pPr marL="742950" lvl="1" indent="-285750" fontAlgn="base">
              <a:lnSpc>
                <a:spcPct val="100000"/>
              </a:lnSpc>
              <a:spcBef>
                <a:spcPts val="0"/>
              </a:spcBef>
              <a:buFont typeface="Arial" panose="020B0604020202020204" pitchFamily="34" charset="0"/>
              <a:buChar char="•"/>
            </a:pPr>
            <a:r>
              <a:rPr lang="en-US" b="1" dirty="0">
                <a:solidFill>
                  <a:srgbClr val="000000"/>
                </a:solidFill>
                <a:latin typeface="Calibri" panose="020F0502020204030204" pitchFamily="34" charset="0"/>
                <a:cs typeface="Calibri" panose="020F0502020204030204" pitchFamily="34" charset="0"/>
              </a:rPr>
              <a:t>T</a:t>
            </a:r>
            <a:r>
              <a:rPr lang="en-US" b="1" i="0" u="none" strike="noStrike" dirty="0">
                <a:solidFill>
                  <a:srgbClr val="000000"/>
                </a:solidFill>
                <a:effectLst/>
                <a:latin typeface="Calibri" panose="020F0502020204030204" pitchFamily="34" charset="0"/>
                <a:cs typeface="Calibri" panose="020F0502020204030204" pitchFamily="34" charset="0"/>
              </a:rPr>
              <a:t>able cell </a:t>
            </a:r>
            <a:r>
              <a:rPr lang="en-US" b="0" i="0" u="none" strike="noStrike" dirty="0">
                <a:solidFill>
                  <a:srgbClr val="000000"/>
                </a:solidFill>
                <a:effectLst/>
                <a:latin typeface="Calibri" panose="020F0502020204030204" pitchFamily="34" charset="0"/>
                <a:cs typeface="Calibri" panose="020F0502020204030204" pitchFamily="34" charset="0"/>
              </a:rPr>
              <a:t>looks like a header</a:t>
            </a:r>
            <a:r>
              <a:rPr lang="en-US" dirty="0">
                <a:solidFill>
                  <a:srgbClr val="000000"/>
                </a:solidFill>
                <a:latin typeface="Calibri" panose="020F0502020204030204" pitchFamily="34" charset="0"/>
                <a:cs typeface="Calibri" panose="020F0502020204030204" pitchFamily="34" charset="0"/>
              </a:rPr>
              <a:t> but </a:t>
            </a:r>
            <a:r>
              <a:rPr lang="en-US" b="0" i="0" u="none" strike="noStrike" dirty="0">
                <a:solidFill>
                  <a:srgbClr val="000000"/>
                </a:solidFill>
                <a:effectLst/>
                <a:latin typeface="Calibri" panose="020F0502020204030204" pitchFamily="34" charset="0"/>
                <a:cs typeface="Calibri" panose="020F0502020204030204" pitchFamily="34" charset="0"/>
              </a:rPr>
              <a:t>not marked as &lt;th&gt;</a:t>
            </a:r>
          </a:p>
          <a:p>
            <a:pPr marL="742950" lvl="1" indent="-285750" fontAlgn="base">
              <a:lnSpc>
                <a:spcPct val="100000"/>
              </a:lnSpc>
              <a:spcBef>
                <a:spcPts val="0"/>
              </a:spcBef>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Looks like a</a:t>
            </a:r>
            <a:r>
              <a:rPr lang="en-US" b="1" dirty="0">
                <a:solidFill>
                  <a:srgbClr val="000000"/>
                </a:solidFill>
                <a:latin typeface="Calibri" panose="020F0502020204030204" pitchFamily="34" charset="0"/>
                <a:cs typeface="Calibri" panose="020F0502020204030204" pitchFamily="34" charset="0"/>
              </a:rPr>
              <a:t> button </a:t>
            </a:r>
            <a:r>
              <a:rPr lang="en-US" dirty="0">
                <a:solidFill>
                  <a:srgbClr val="000000"/>
                </a:solidFill>
                <a:latin typeface="Calibri" panose="020F0502020204030204" pitchFamily="34" charset="0"/>
                <a:cs typeface="Calibri" panose="020F0502020204030204" pitchFamily="34" charset="0"/>
              </a:rPr>
              <a:t>but is not keyboard accessible</a:t>
            </a:r>
          </a:p>
          <a:p>
            <a:pPr marL="742950" lvl="1" indent="-285750" fontAlgn="base">
              <a:lnSpc>
                <a:spcPct val="100000"/>
              </a:lnSpc>
              <a:spcBef>
                <a:spcPts val="0"/>
              </a:spcBef>
              <a:buFont typeface="Arial" panose="020B0604020202020204" pitchFamily="34" charset="0"/>
              <a:buChar char="•"/>
            </a:pPr>
            <a:r>
              <a:rPr lang="en-US" b="1" i="0" u="none" strike="noStrike" dirty="0">
                <a:solidFill>
                  <a:srgbClr val="000000"/>
                </a:solidFill>
                <a:effectLst/>
                <a:latin typeface="Calibri" panose="020F0502020204030204" pitchFamily="34" charset="0"/>
                <a:cs typeface="Calibri" panose="020F0502020204030204" pitchFamily="34" charset="0"/>
              </a:rPr>
              <a:t>Text in image</a:t>
            </a:r>
            <a:r>
              <a:rPr lang="en-US" b="0" i="0" u="none" strike="noStrike" dirty="0">
                <a:solidFill>
                  <a:srgbClr val="000000"/>
                </a:solidFill>
                <a:effectLst/>
                <a:latin typeface="Calibri" panose="020F0502020204030204" pitchFamily="34" charset="0"/>
                <a:cs typeface="Calibri" panose="020F0502020204030204" pitchFamily="34" charset="0"/>
              </a:rPr>
              <a:t> does not meet color contrast </a:t>
            </a:r>
            <a:r>
              <a:rPr lang="en-US" dirty="0">
                <a:solidFill>
                  <a:srgbClr val="000000"/>
                </a:solidFill>
                <a:latin typeface="Calibri" panose="020F0502020204030204" pitchFamily="34" charset="0"/>
                <a:cs typeface="Calibri" panose="020F0502020204030204" pitchFamily="34" charset="0"/>
              </a:rPr>
              <a:t>a</a:t>
            </a:r>
            <a:r>
              <a:rPr lang="en-US" b="0" i="0" u="none" strike="noStrike" dirty="0">
                <a:solidFill>
                  <a:srgbClr val="000000"/>
                </a:solidFill>
                <a:effectLst/>
                <a:latin typeface="Calibri" panose="020F0502020204030204" pitchFamily="34" charset="0"/>
                <a:cs typeface="Calibri" panose="020F0502020204030204" pitchFamily="34" charset="0"/>
              </a:rPr>
              <a:t>nd more…</a:t>
            </a:r>
            <a:endParaRPr lang="en-US" dirty="0">
              <a:solidFill>
                <a:srgbClr val="000000"/>
              </a:solidFill>
              <a:latin typeface="Calibri" panose="020F0502020204030204" pitchFamily="34" charset="0"/>
              <a:cs typeface="Calibri" panose="020F0502020204030204" pitchFamily="34" charset="0"/>
            </a:endParaRPr>
          </a:p>
        </p:txBody>
      </p:sp>
      <p:sp>
        <p:nvSpPr>
          <p:cNvPr id="9" name="Cloud Callout 8">
            <a:extLst>
              <a:ext uri="{FF2B5EF4-FFF2-40B4-BE49-F238E27FC236}">
                <a16:creationId xmlns:a16="http://schemas.microsoft.com/office/drawing/2014/main" id="{3DA2DB2C-27A6-9136-0F78-B1A899CAD2A2}"/>
              </a:ext>
            </a:extLst>
          </p:cNvPr>
          <p:cNvSpPr/>
          <p:nvPr/>
        </p:nvSpPr>
        <p:spPr>
          <a:xfrm>
            <a:off x="358626" y="3665771"/>
            <a:ext cx="8050855" cy="2303114"/>
          </a:xfrm>
          <a:prstGeom prst="cloudCallout">
            <a:avLst>
              <a:gd name="adj1" fmla="val 54498"/>
              <a:gd name="adj2" fmla="val -1763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Calibri" panose="020F0502020204030204" pitchFamily="34" charset="0"/>
                <a:cs typeface="Calibri" panose="020F0502020204030204" pitchFamily="34" charset="0"/>
              </a:rPr>
              <a:t>Sift through mountains of data to pinpoint what needs </a:t>
            </a:r>
            <a:r>
              <a:rPr lang="en-US" sz="2400" b="1" dirty="0">
                <a:solidFill>
                  <a:schemeClr val="accent4">
                    <a:lumMod val="50000"/>
                  </a:schemeClr>
                </a:solidFill>
                <a:latin typeface="Calibri" panose="020F0502020204030204" pitchFamily="34" charset="0"/>
                <a:cs typeface="Calibri" panose="020F0502020204030204" pitchFamily="34" charset="0"/>
              </a:rPr>
              <a:t>HUMAN</a:t>
            </a:r>
            <a:r>
              <a:rPr lang="en-US" sz="2400" dirty="0">
                <a:solidFill>
                  <a:srgbClr val="000000"/>
                </a:solidFill>
                <a:latin typeface="Calibri" panose="020F0502020204030204" pitchFamily="34" charset="0"/>
                <a:cs typeface="Calibri" panose="020F0502020204030204" pitchFamily="34" charset="0"/>
              </a:rPr>
              <a:t> review</a:t>
            </a:r>
            <a:r>
              <a:rPr lang="en-US" sz="1600" dirty="0">
                <a:solidFill>
                  <a:srgbClr val="000000"/>
                </a:solidFill>
                <a:latin typeface="Calibri" panose="020F0502020204030204" pitchFamily="34" charset="0"/>
              </a:rPr>
              <a:t>	</a:t>
            </a:r>
            <a:endParaRPr lang="en-US" sz="1600" dirty="0"/>
          </a:p>
        </p:txBody>
      </p:sp>
    </p:spTree>
    <p:extLst>
      <p:ext uri="{BB962C8B-B14F-4D97-AF65-F5344CB8AC3E}">
        <p14:creationId xmlns:p14="http://schemas.microsoft.com/office/powerpoint/2010/main" val="265509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9FC51B"/>
        </a:solidFill>
        <a:effectLst/>
      </p:bgPr>
    </p:bg>
    <p:spTree>
      <p:nvGrpSpPr>
        <p:cNvPr id="1" name=""/>
        <p:cNvGrpSpPr/>
        <p:nvPr/>
      </p:nvGrpSpPr>
      <p:grpSpPr>
        <a:xfrm>
          <a:off x="0" y="0"/>
          <a:ext cx="0" cy="0"/>
          <a:chOff x="0" y="0"/>
          <a:chExt cx="0" cy="0"/>
        </a:xfrm>
      </p:grpSpPr>
      <p:pic>
        <p:nvPicPr>
          <p:cNvPr id="5" name="Picture 4" descr="Glinda the Goodwitch and Elphaba the Wicked Witch poster from Wicked the musical" title="Glenda the Goodwitch"/>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9521" y="-24714"/>
            <a:ext cx="11757193" cy="8817895"/>
          </a:xfrm>
          <a:prstGeom prst="rect">
            <a:avLst/>
          </a:prstGeom>
        </p:spPr>
      </p:pic>
      <p:sp>
        <p:nvSpPr>
          <p:cNvPr id="2" name="Title 1"/>
          <p:cNvSpPr>
            <a:spLocks noGrp="1"/>
          </p:cNvSpPr>
          <p:nvPr>
            <p:ph type="title"/>
          </p:nvPr>
        </p:nvSpPr>
        <p:spPr/>
        <p:txBody>
          <a:bodyPr/>
          <a:lstStyle/>
          <a:p>
            <a:pPr algn="l"/>
            <a:r>
              <a:rPr lang="en-US" b="1" dirty="0">
                <a:solidFill>
                  <a:srgbClr val="000000"/>
                </a:solidFill>
              </a:rPr>
              <a:t>Glenda Sims</a:t>
            </a:r>
          </a:p>
        </p:txBody>
      </p:sp>
      <p:sp>
        <p:nvSpPr>
          <p:cNvPr id="3" name="Content Placeholder 2"/>
          <p:cNvSpPr>
            <a:spLocks noGrp="1"/>
          </p:cNvSpPr>
          <p:nvPr>
            <p:ph idx="1"/>
          </p:nvPr>
        </p:nvSpPr>
        <p:spPr>
          <a:xfrm>
            <a:off x="838200" y="1138141"/>
            <a:ext cx="10515600" cy="4738780"/>
          </a:xfrm>
        </p:spPr>
        <p:txBody>
          <a:bodyPr>
            <a:normAutofit/>
          </a:bodyPr>
          <a:lstStyle/>
          <a:p>
            <a:pPr marL="0" indent="0">
              <a:buNone/>
            </a:pPr>
            <a:r>
              <a:rPr lang="en-US" sz="2400" dirty="0">
                <a:solidFill>
                  <a:srgbClr val="000000"/>
                </a:solidFill>
              </a:rPr>
              <a:t>the </a:t>
            </a:r>
            <a:r>
              <a:rPr lang="en-US" sz="2400" dirty="0" err="1">
                <a:solidFill>
                  <a:srgbClr val="000000"/>
                </a:solidFill>
              </a:rPr>
              <a:t>goodwitch</a:t>
            </a:r>
            <a:r>
              <a:rPr lang="en-US" sz="2400" dirty="0">
                <a:solidFill>
                  <a:srgbClr val="000000"/>
                </a:solidFill>
              </a:rPr>
              <a:t> of accessibility</a:t>
            </a:r>
          </a:p>
          <a:p>
            <a:pPr marL="0" indent="0">
              <a:buNone/>
            </a:pPr>
            <a:r>
              <a:rPr lang="en-US" sz="2400" dirty="0" err="1">
                <a:solidFill>
                  <a:srgbClr val="000000"/>
                </a:solidFill>
              </a:rPr>
              <a:t>deque.com</a:t>
            </a:r>
            <a:endParaRPr lang="en-US" sz="2400" dirty="0">
              <a:solidFill>
                <a:srgbClr val="000000"/>
              </a:solidFill>
            </a:endParaRPr>
          </a:p>
          <a:p>
            <a:pPr marL="0" indent="0">
              <a:buNone/>
            </a:pPr>
            <a:r>
              <a:rPr lang="en-US" sz="2400" dirty="0">
                <a:solidFill>
                  <a:srgbClr val="000000"/>
                </a:solidFill>
              </a:rPr>
              <a:t>#a11y</a:t>
            </a:r>
          </a:p>
        </p:txBody>
      </p:sp>
    </p:spTree>
    <p:extLst>
      <p:ext uri="{BB962C8B-B14F-4D97-AF65-F5344CB8AC3E}">
        <p14:creationId xmlns:p14="http://schemas.microsoft.com/office/powerpoint/2010/main" val="3573242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83DC5F-50DF-BBAE-B1D7-B8B2A9D7A23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20906" y="949833"/>
            <a:ext cx="3009900" cy="5299543"/>
          </a:xfrm>
          <a:prstGeom prst="rect">
            <a:avLst/>
          </a:prstGeom>
        </p:spPr>
      </p:pic>
      <p:sp>
        <p:nvSpPr>
          <p:cNvPr id="2" name="Title 1">
            <a:extLst>
              <a:ext uri="{FF2B5EF4-FFF2-40B4-BE49-F238E27FC236}">
                <a16:creationId xmlns:a16="http://schemas.microsoft.com/office/drawing/2014/main" id="{6A8FB951-B78E-AB10-EE04-864B9FB67EF3}"/>
              </a:ext>
            </a:extLst>
          </p:cNvPr>
          <p:cNvSpPr>
            <a:spLocks noGrp="1"/>
          </p:cNvSpPr>
          <p:nvPr>
            <p:ph type="title"/>
          </p:nvPr>
        </p:nvSpPr>
        <p:spPr/>
        <p:txBody>
          <a:bodyPr>
            <a:normAutofit/>
          </a:bodyPr>
          <a:lstStyle/>
          <a:p>
            <a:r>
              <a:rPr lang="en-US" dirty="0"/>
              <a:t>Must Use Narrow AI in Auto A11Y Testing</a:t>
            </a:r>
          </a:p>
        </p:txBody>
      </p:sp>
      <p:sp>
        <p:nvSpPr>
          <p:cNvPr id="3" name="Text Placeholder 2">
            <a:extLst>
              <a:ext uri="{FF2B5EF4-FFF2-40B4-BE49-F238E27FC236}">
                <a16:creationId xmlns:a16="http://schemas.microsoft.com/office/drawing/2014/main" id="{2552AE6C-09D9-A83D-5F6D-10B4B65F98C7}"/>
              </a:ext>
            </a:extLst>
          </p:cNvPr>
          <p:cNvSpPr>
            <a:spLocks noGrp="1"/>
          </p:cNvSpPr>
          <p:nvPr>
            <p:ph type="body" idx="1"/>
          </p:nvPr>
        </p:nvSpPr>
        <p:spPr>
          <a:xfrm>
            <a:off x="838198" y="1438183"/>
            <a:ext cx="8350771" cy="4732684"/>
          </a:xfrm>
        </p:spPr>
        <p:txBody>
          <a:bodyPr>
            <a:normAutofit/>
          </a:bodyPr>
          <a:lstStyle/>
          <a:p>
            <a:r>
              <a:rPr lang="en-US" sz="3200" dirty="0"/>
              <a:t>Decision is simple </a:t>
            </a:r>
          </a:p>
          <a:p>
            <a:r>
              <a:rPr lang="en-US" sz="3200" dirty="0"/>
              <a:t>A 12-year-old human + simple decision model </a:t>
            </a:r>
          </a:p>
          <a:p>
            <a:pPr lvl="1"/>
            <a:r>
              <a:rPr lang="en-US" sz="3200" dirty="0"/>
              <a:t>Correctly decide pass or fail in seconds</a:t>
            </a:r>
          </a:p>
          <a:p>
            <a:r>
              <a:rPr lang="en-US" sz="3200" dirty="0"/>
              <a:t>Tons of data available To train/test AI model</a:t>
            </a:r>
          </a:p>
        </p:txBody>
      </p:sp>
    </p:spTree>
    <p:extLst>
      <p:ext uri="{BB962C8B-B14F-4D97-AF65-F5344CB8AC3E}">
        <p14:creationId xmlns:p14="http://schemas.microsoft.com/office/powerpoint/2010/main" val="238580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95500-1C54-54B6-B04C-DB6401B93C9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4385" y="1346742"/>
            <a:ext cx="4732684" cy="4732684"/>
          </a:xfrm>
          <a:prstGeom prst="rect">
            <a:avLst/>
          </a:prstGeom>
        </p:spPr>
      </p:pic>
      <p:sp>
        <p:nvSpPr>
          <p:cNvPr id="2" name="Title 1">
            <a:extLst>
              <a:ext uri="{FF2B5EF4-FFF2-40B4-BE49-F238E27FC236}">
                <a16:creationId xmlns:a16="http://schemas.microsoft.com/office/drawing/2014/main" id="{6A8FB951-B78E-AB10-EE04-864B9FB67EF3}"/>
              </a:ext>
            </a:extLst>
          </p:cNvPr>
          <p:cNvSpPr>
            <a:spLocks noGrp="1"/>
          </p:cNvSpPr>
          <p:nvPr>
            <p:ph type="title"/>
          </p:nvPr>
        </p:nvSpPr>
        <p:spPr/>
        <p:txBody>
          <a:bodyPr>
            <a:normAutofit fontScale="90000"/>
          </a:bodyPr>
          <a:lstStyle/>
          <a:p>
            <a:r>
              <a:rPr lang="en-US" dirty="0"/>
              <a:t>Narrow AI finds keyboard inaccessible “button”</a:t>
            </a:r>
          </a:p>
        </p:txBody>
      </p:sp>
      <p:sp>
        <p:nvSpPr>
          <p:cNvPr id="3" name="Text Placeholder 2">
            <a:extLst>
              <a:ext uri="{FF2B5EF4-FFF2-40B4-BE49-F238E27FC236}">
                <a16:creationId xmlns:a16="http://schemas.microsoft.com/office/drawing/2014/main" id="{2552AE6C-09D9-A83D-5F6D-10B4B65F98C7}"/>
              </a:ext>
            </a:extLst>
          </p:cNvPr>
          <p:cNvSpPr>
            <a:spLocks noGrp="1"/>
          </p:cNvSpPr>
          <p:nvPr>
            <p:ph type="body" idx="1"/>
          </p:nvPr>
        </p:nvSpPr>
        <p:spPr>
          <a:xfrm>
            <a:off x="838199" y="1438183"/>
            <a:ext cx="7091597" cy="4732684"/>
          </a:xfrm>
        </p:spPr>
        <p:txBody>
          <a:bodyPr>
            <a:normAutofit/>
          </a:bodyPr>
          <a:lstStyle/>
          <a:p>
            <a:pPr marL="114300" indent="0">
              <a:lnSpc>
                <a:spcPct val="100000"/>
              </a:lnSpc>
              <a:spcBef>
                <a:spcPts val="0"/>
              </a:spcBef>
              <a:buNone/>
            </a:pPr>
            <a:r>
              <a:rPr lang="en-US" sz="2400" dirty="0"/>
              <a:t>This looks like a button</a:t>
            </a:r>
          </a:p>
          <a:p>
            <a:pPr lvl="1">
              <a:lnSpc>
                <a:spcPct val="100000"/>
              </a:lnSpc>
              <a:spcBef>
                <a:spcPts val="0"/>
              </a:spcBef>
            </a:pPr>
            <a:r>
              <a:rPr lang="en-US" sz="2000" dirty="0"/>
              <a:t>a DIV (no role) only works with a mouse</a:t>
            </a:r>
          </a:p>
          <a:p>
            <a:pPr lvl="1">
              <a:lnSpc>
                <a:spcPct val="100000"/>
              </a:lnSpc>
              <a:spcBef>
                <a:spcPts val="0"/>
              </a:spcBef>
              <a:spcAft>
                <a:spcPts val="1800"/>
              </a:spcAft>
            </a:pPr>
            <a:r>
              <a:rPr lang="en-US" sz="2000" i="1" dirty="0"/>
              <a:t>Narrow AI Machine Learning compares this DIV to other curated examples of inaccessible “buttons” built with DIV </a:t>
            </a:r>
          </a:p>
          <a:p>
            <a:pPr>
              <a:lnSpc>
                <a:spcPct val="100000"/>
              </a:lnSpc>
              <a:spcBef>
                <a:spcPts val="0"/>
              </a:spcBef>
            </a:pPr>
            <a:r>
              <a:rPr lang="en-US" sz="2400" dirty="0"/>
              <a:t>Computer tries to press “button”</a:t>
            </a:r>
          </a:p>
          <a:p>
            <a:pPr lvl="1">
              <a:lnSpc>
                <a:spcPct val="100000"/>
              </a:lnSpc>
              <a:spcBef>
                <a:spcPts val="0"/>
              </a:spcBef>
            </a:pPr>
            <a:r>
              <a:rPr lang="en-US" sz="2000" dirty="0"/>
              <a:t>If button cannot be activated:</a:t>
            </a:r>
          </a:p>
          <a:p>
            <a:pPr lvl="2">
              <a:lnSpc>
                <a:spcPct val="100000"/>
              </a:lnSpc>
              <a:spcBef>
                <a:spcPts val="0"/>
              </a:spcBef>
            </a:pPr>
            <a:r>
              <a:rPr lang="en-US" dirty="0"/>
              <a:t>Report a WCAG 2.x issue for SC 2.1.1 Keyboard</a:t>
            </a:r>
          </a:p>
        </p:txBody>
      </p:sp>
      <p:pic>
        <p:nvPicPr>
          <p:cNvPr id="8" name="Picture 7">
            <a:extLst>
              <a:ext uri="{FF2B5EF4-FFF2-40B4-BE49-F238E27FC236}">
                <a16:creationId xmlns:a16="http://schemas.microsoft.com/office/drawing/2014/main" id="{B9C504F1-3AF1-20B7-2506-C98009D114F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1188" y="3194914"/>
            <a:ext cx="1345992" cy="468171"/>
          </a:xfrm>
          <a:prstGeom prst="rect">
            <a:avLst/>
          </a:prstGeom>
        </p:spPr>
      </p:pic>
    </p:spTree>
    <p:extLst>
      <p:ext uri="{BB962C8B-B14F-4D97-AF65-F5344CB8AC3E}">
        <p14:creationId xmlns:p14="http://schemas.microsoft.com/office/powerpoint/2010/main" val="3398377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E05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0C1698-0E34-397B-6355-8075AC106E0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1162" y="-72709"/>
            <a:ext cx="8162285" cy="6390401"/>
          </a:xfrm>
          <a:prstGeom prst="rect">
            <a:avLst/>
          </a:prstGeom>
        </p:spPr>
      </p:pic>
      <p:sp>
        <p:nvSpPr>
          <p:cNvPr id="2" name="Title 1">
            <a:extLst>
              <a:ext uri="{FF2B5EF4-FFF2-40B4-BE49-F238E27FC236}">
                <a16:creationId xmlns:a16="http://schemas.microsoft.com/office/drawing/2014/main" id="{DDDE02B7-1B24-977E-6242-27C272F9F154}"/>
              </a:ext>
            </a:extLst>
          </p:cNvPr>
          <p:cNvSpPr>
            <a:spLocks noGrp="1"/>
          </p:cNvSpPr>
          <p:nvPr>
            <p:ph type="title"/>
          </p:nvPr>
        </p:nvSpPr>
        <p:spPr/>
        <p:txBody>
          <a:bodyPr/>
          <a:lstStyle/>
          <a:p>
            <a:pPr algn="ctr"/>
            <a:r>
              <a:rPr lang="en-US" dirty="0">
                <a:solidFill>
                  <a:schemeClr val="tx1"/>
                </a:solidFill>
              </a:rPr>
              <a:t>Wait!  I’ve got so many questions!</a:t>
            </a:r>
          </a:p>
        </p:txBody>
      </p:sp>
    </p:spTree>
    <p:extLst>
      <p:ext uri="{BB962C8B-B14F-4D97-AF65-F5344CB8AC3E}">
        <p14:creationId xmlns:p14="http://schemas.microsoft.com/office/powerpoint/2010/main" val="3716156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000"/>
              <a:buFont typeface="Calibri"/>
              <a:buNone/>
            </a:pPr>
            <a:r>
              <a:rPr lang="en-US" dirty="0"/>
              <a:t>AI Real &amp; Present Dangers</a:t>
            </a:r>
            <a:endParaRPr dirty="0"/>
          </a:p>
        </p:txBody>
      </p:sp>
    </p:spTree>
    <p:extLst>
      <p:ext uri="{BB962C8B-B14F-4D97-AF65-F5344CB8AC3E}">
        <p14:creationId xmlns:p14="http://schemas.microsoft.com/office/powerpoint/2010/main" val="977374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831850" y="2117959"/>
            <a:ext cx="10515600" cy="285273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000"/>
              <a:buFont typeface="Calibri"/>
              <a:buNone/>
            </a:pPr>
            <a:r>
              <a:rPr lang="en-US" dirty="0">
                <a:solidFill>
                  <a:schemeClr val="bg1"/>
                </a:solidFill>
                <a:latin typeface="Calibri" panose="020F0502020204030204" pitchFamily="34" charset="0"/>
                <a:cs typeface="Calibri" panose="020F0502020204030204" pitchFamily="34" charset="0"/>
              </a:rPr>
              <a:t>Content Advisory:</a:t>
            </a:r>
            <a:br>
              <a:rPr lang="en-US" dirty="0">
                <a:solidFill>
                  <a:schemeClr val="bg1"/>
                </a:solidFill>
                <a:latin typeface="Calibri" panose="020F0502020204030204" pitchFamily="34" charset="0"/>
                <a:cs typeface="Calibri" panose="020F0502020204030204" pitchFamily="34" charset="0"/>
              </a:rPr>
            </a:br>
            <a:r>
              <a:rPr lang="en-US" dirty="0">
                <a:solidFill>
                  <a:schemeClr val="bg1"/>
                </a:solidFill>
                <a:latin typeface="Calibri" panose="020F0502020204030204" pitchFamily="34" charset="0"/>
                <a:cs typeface="Calibri" panose="020F0502020204030204" pitchFamily="34" charset="0"/>
              </a:rPr>
              <a:t>Bias, Discrimination</a:t>
            </a:r>
            <a:endParaRPr sz="4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488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EF55-27EF-52EC-0843-57F488BC5A9F}"/>
              </a:ext>
            </a:extLst>
          </p:cNvPr>
          <p:cNvSpPr>
            <a:spLocks noGrp="1"/>
          </p:cNvSpPr>
          <p:nvPr>
            <p:ph type="title"/>
          </p:nvPr>
        </p:nvSpPr>
        <p:spPr/>
        <p:txBody>
          <a:bodyPr/>
          <a:lstStyle/>
          <a:p>
            <a:r>
              <a:rPr lang="en-US" dirty="0"/>
              <a:t>AI Dangers (3 Bears of AI)</a:t>
            </a:r>
          </a:p>
        </p:txBody>
      </p:sp>
      <p:sp>
        <p:nvSpPr>
          <p:cNvPr id="3" name="Text Placeholder 2">
            <a:extLst>
              <a:ext uri="{FF2B5EF4-FFF2-40B4-BE49-F238E27FC236}">
                <a16:creationId xmlns:a16="http://schemas.microsoft.com/office/drawing/2014/main" id="{2A4AB10A-11FE-C33E-5E58-C8B6C694896D}"/>
              </a:ext>
            </a:extLst>
          </p:cNvPr>
          <p:cNvSpPr>
            <a:spLocks noGrp="1"/>
          </p:cNvSpPr>
          <p:nvPr>
            <p:ph type="body" idx="1"/>
          </p:nvPr>
        </p:nvSpPr>
        <p:spPr/>
        <p:txBody>
          <a:bodyPr>
            <a:normAutofit/>
          </a:bodyPr>
          <a:lstStyle/>
          <a:p>
            <a:r>
              <a:rPr lang="en-US" dirty="0"/>
              <a:t>Ethics</a:t>
            </a:r>
          </a:p>
          <a:p>
            <a:r>
              <a:rPr lang="en-US" dirty="0"/>
              <a:t>Bias</a:t>
            </a:r>
          </a:p>
          <a:p>
            <a:r>
              <a:rPr lang="en-US" dirty="0"/>
              <a:t>Over and Under Reliance</a:t>
            </a:r>
          </a:p>
        </p:txBody>
      </p:sp>
      <p:pic>
        <p:nvPicPr>
          <p:cNvPr id="4" name="Picture 3" descr="3 bears">
            <a:extLst>
              <a:ext uri="{FF2B5EF4-FFF2-40B4-BE49-F238E27FC236}">
                <a16:creationId xmlns:a16="http://schemas.microsoft.com/office/drawing/2014/main" id="{91C3DCE2-ED61-1ACD-0791-8709BBDEA8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687133"/>
            <a:ext cx="5096657" cy="5096657"/>
          </a:xfrm>
          <a:prstGeom prst="rect">
            <a:avLst/>
          </a:prstGeom>
        </p:spPr>
      </p:pic>
    </p:spTree>
    <p:extLst>
      <p:ext uri="{BB962C8B-B14F-4D97-AF65-F5344CB8AC3E}">
        <p14:creationId xmlns:p14="http://schemas.microsoft.com/office/powerpoint/2010/main" val="1829001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EF55-27EF-52EC-0843-57F488BC5A9F}"/>
              </a:ext>
            </a:extLst>
          </p:cNvPr>
          <p:cNvSpPr>
            <a:spLocks noGrp="1"/>
          </p:cNvSpPr>
          <p:nvPr>
            <p:ph type="title"/>
          </p:nvPr>
        </p:nvSpPr>
        <p:spPr/>
        <p:txBody>
          <a:bodyPr/>
          <a:lstStyle/>
          <a:p>
            <a:r>
              <a:rPr lang="en-US" dirty="0"/>
              <a:t>AI &amp; Ethics</a:t>
            </a:r>
          </a:p>
        </p:txBody>
      </p:sp>
      <p:sp>
        <p:nvSpPr>
          <p:cNvPr id="3" name="Text Placeholder 2">
            <a:extLst>
              <a:ext uri="{FF2B5EF4-FFF2-40B4-BE49-F238E27FC236}">
                <a16:creationId xmlns:a16="http://schemas.microsoft.com/office/drawing/2014/main" id="{2A4AB10A-11FE-C33E-5E58-C8B6C694896D}"/>
              </a:ext>
            </a:extLst>
          </p:cNvPr>
          <p:cNvSpPr>
            <a:spLocks noGrp="1"/>
          </p:cNvSpPr>
          <p:nvPr>
            <p:ph type="body" idx="1"/>
          </p:nvPr>
        </p:nvSpPr>
        <p:spPr/>
        <p:txBody>
          <a:bodyPr>
            <a:normAutofit/>
          </a:bodyPr>
          <a:lstStyle/>
          <a:p>
            <a:pPr marL="114300" indent="0">
              <a:buNone/>
            </a:pPr>
            <a:r>
              <a:rPr lang="en-US" dirty="0">
                <a:latin typeface="Calibri" panose="020F0502020204030204" pitchFamily="34" charset="0"/>
                <a:cs typeface="Calibri" panose="020F0502020204030204" pitchFamily="34" charset="0"/>
              </a:rPr>
              <a:t>“</a:t>
            </a:r>
            <a:r>
              <a:rPr lang="en-US" b="1" i="0" dirty="0">
                <a:solidFill>
                  <a:srgbClr val="212121"/>
                </a:solidFill>
                <a:effectLst/>
                <a:latin typeface="Calibri" panose="020F0502020204030204" pitchFamily="34" charset="0"/>
                <a:cs typeface="Calibri" panose="020F0502020204030204" pitchFamily="34" charset="0"/>
              </a:rPr>
              <a:t>In no other field is the ethical compass more relevant than in artificial intelligence.</a:t>
            </a:r>
            <a:r>
              <a:rPr lang="en-US" b="0" i="0" dirty="0">
                <a:solidFill>
                  <a:srgbClr val="212121"/>
                </a:solidFill>
                <a:effectLst/>
                <a:latin typeface="Calibri" panose="020F0502020204030204" pitchFamily="34" charset="0"/>
                <a:cs typeface="Calibri" panose="020F0502020204030204" pitchFamily="34" charset="0"/>
              </a:rPr>
              <a:t> </a:t>
            </a:r>
            <a:br>
              <a:rPr lang="en-US" b="0" i="0" dirty="0">
                <a:solidFill>
                  <a:srgbClr val="212121"/>
                </a:solidFill>
                <a:effectLst/>
                <a:latin typeface="Calibri" panose="020F0502020204030204" pitchFamily="34" charset="0"/>
                <a:cs typeface="Calibri" panose="020F0502020204030204" pitchFamily="34" charset="0"/>
              </a:rPr>
            </a:br>
            <a:br>
              <a:rPr lang="en-US" sz="2000" b="0" i="0" dirty="0">
                <a:solidFill>
                  <a:srgbClr val="212121"/>
                </a:solidFill>
                <a:effectLst/>
                <a:latin typeface="Calibri" panose="020F0502020204030204" pitchFamily="34" charset="0"/>
                <a:cs typeface="Calibri" panose="020F0502020204030204" pitchFamily="34" charset="0"/>
              </a:rPr>
            </a:br>
            <a:r>
              <a:rPr lang="en-US" sz="2000" b="0" i="0" dirty="0">
                <a:solidFill>
                  <a:schemeClr val="tx1"/>
                </a:solidFill>
                <a:effectLst/>
                <a:latin typeface="Calibri" panose="020F0502020204030204" pitchFamily="34" charset="0"/>
                <a:cs typeface="Calibri" panose="020F0502020204030204" pitchFamily="34" charset="0"/>
              </a:rPr>
              <a:t>These general-purpose technologies are re-shaping the way we work, interact, and live. The world is set to change at a pace not seen since the deployment of the printing press six centuries ago. </a:t>
            </a:r>
            <a:br>
              <a:rPr lang="en-US" sz="2000" b="0" i="0" dirty="0">
                <a:solidFill>
                  <a:schemeClr val="tx1"/>
                </a:solidFill>
                <a:effectLst/>
                <a:latin typeface="Calibri" panose="020F0502020204030204" pitchFamily="34" charset="0"/>
                <a:cs typeface="Calibri" panose="020F0502020204030204" pitchFamily="34" charset="0"/>
              </a:rPr>
            </a:br>
            <a:br>
              <a:rPr lang="en-US" sz="2000" b="0" i="0" dirty="0">
                <a:solidFill>
                  <a:schemeClr val="tx1"/>
                </a:solidFill>
                <a:effectLst/>
                <a:latin typeface="Calibri" panose="020F0502020204030204" pitchFamily="34" charset="0"/>
                <a:cs typeface="Calibri" panose="020F0502020204030204" pitchFamily="34" charset="0"/>
              </a:rPr>
            </a:br>
            <a:r>
              <a:rPr lang="en-US" sz="2000" b="0" i="0" dirty="0">
                <a:solidFill>
                  <a:srgbClr val="212121"/>
                </a:solidFill>
                <a:effectLst/>
                <a:latin typeface="Calibri" panose="020F0502020204030204" pitchFamily="34" charset="0"/>
                <a:cs typeface="Calibri" panose="020F0502020204030204" pitchFamily="34" charset="0"/>
              </a:rPr>
              <a:t>AI technology brings major benefits in many areas, but without the </a:t>
            </a:r>
            <a:r>
              <a:rPr lang="en-US" sz="2000" b="1" i="0" dirty="0">
                <a:solidFill>
                  <a:srgbClr val="212121"/>
                </a:solidFill>
                <a:effectLst/>
                <a:latin typeface="Calibri" panose="020F0502020204030204" pitchFamily="34" charset="0"/>
                <a:cs typeface="Calibri" panose="020F0502020204030204" pitchFamily="34" charset="0"/>
              </a:rPr>
              <a:t>ethical guardrails</a:t>
            </a:r>
            <a:r>
              <a:rPr lang="en-US" sz="2000" b="0" i="0" dirty="0">
                <a:solidFill>
                  <a:srgbClr val="212121"/>
                </a:solidFill>
                <a:effectLst/>
                <a:latin typeface="Calibri" panose="020F0502020204030204" pitchFamily="34" charset="0"/>
                <a:cs typeface="Calibri" panose="020F0502020204030204" pitchFamily="34" charset="0"/>
              </a:rPr>
              <a:t>, it risks reproducing real world biases and discrimination, fueling divisions and threatening fundamental human rights and freedoms.” </a:t>
            </a:r>
            <a:br>
              <a:rPr lang="en-US" b="0" i="0" dirty="0">
                <a:solidFill>
                  <a:srgbClr val="212121"/>
                </a:solidFill>
                <a:effectLst/>
                <a:latin typeface="Calibri" panose="020F0502020204030204" pitchFamily="34" charset="0"/>
                <a:cs typeface="Calibri" panose="020F0502020204030204" pitchFamily="34" charset="0"/>
              </a:rPr>
            </a:br>
            <a:br>
              <a:rPr lang="en-US" b="0" i="0" dirty="0">
                <a:solidFill>
                  <a:srgbClr val="212121"/>
                </a:solidFill>
                <a:effectLst/>
                <a:latin typeface="Calibri" panose="020F0502020204030204" pitchFamily="34" charset="0"/>
                <a:cs typeface="Calibri" panose="020F0502020204030204" pitchFamily="34" charset="0"/>
              </a:rPr>
            </a:br>
            <a:r>
              <a:rPr lang="en-US" b="0" i="0" dirty="0">
                <a:solidFill>
                  <a:srgbClr val="212121"/>
                </a:solidFill>
                <a:effectLst/>
                <a:latin typeface="Calibri" panose="020F0502020204030204" pitchFamily="34" charset="0"/>
                <a:cs typeface="Calibri" panose="020F0502020204030204" pitchFamily="34" charset="0"/>
              </a:rPr>
              <a:t>– UNESCO</a:t>
            </a:r>
            <a:br>
              <a:rPr lang="en-US" b="0" i="0" dirty="0">
                <a:solidFill>
                  <a:srgbClr val="212121"/>
                </a:solidFill>
                <a:effectLst/>
                <a:latin typeface="Calibri" panose="020F0502020204030204" pitchFamily="34" charset="0"/>
                <a:cs typeface="Calibri" panose="020F0502020204030204" pitchFamily="34" charset="0"/>
              </a:rPr>
            </a:br>
            <a:r>
              <a:rPr lang="en-US" sz="1800" b="0" i="0" dirty="0">
                <a:solidFill>
                  <a:srgbClr val="212121"/>
                </a:solidFill>
                <a:effectLst/>
                <a:latin typeface="Calibri" panose="020F0502020204030204" pitchFamily="34" charset="0"/>
                <a:cs typeface="Calibri" panose="020F0502020204030204" pitchFamily="34" charset="0"/>
              </a:rPr>
              <a:t>United Nations Educational, Scientific and Cultural Organization</a:t>
            </a:r>
            <a:endParaRPr lang="en-US" sz="1800" dirty="0">
              <a:latin typeface="Calibri" panose="020F0502020204030204" pitchFamily="34" charset="0"/>
              <a:cs typeface="Calibri" panose="020F0502020204030204" pitchFamily="34" charset="0"/>
            </a:endParaRPr>
          </a:p>
        </p:txBody>
      </p:sp>
      <p:pic>
        <p:nvPicPr>
          <p:cNvPr id="5" name="Picture 4" descr="Unesco Logo">
            <a:extLst>
              <a:ext uri="{FF2B5EF4-FFF2-40B4-BE49-F238E27FC236}">
                <a16:creationId xmlns:a16="http://schemas.microsoft.com/office/drawing/2014/main" id="{D61987C9-A797-72A4-7A31-8B03007F58D7}"/>
              </a:ext>
            </a:extLst>
          </p:cNvPr>
          <p:cNvPicPr>
            <a:picLocks noChangeAspect="1"/>
          </p:cNvPicPr>
          <p:nvPr/>
        </p:nvPicPr>
        <p:blipFill>
          <a:blip r:embed="rId3"/>
          <a:stretch>
            <a:fillRect/>
          </a:stretch>
        </p:blipFill>
        <p:spPr>
          <a:xfrm>
            <a:off x="10343740" y="187569"/>
            <a:ext cx="1848260" cy="1226721"/>
          </a:xfrm>
          <a:prstGeom prst="rect">
            <a:avLst/>
          </a:prstGeom>
        </p:spPr>
      </p:pic>
    </p:spTree>
    <p:extLst>
      <p:ext uri="{BB962C8B-B14F-4D97-AF65-F5344CB8AC3E}">
        <p14:creationId xmlns:p14="http://schemas.microsoft.com/office/powerpoint/2010/main" val="3336443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EF55-27EF-52EC-0843-57F488BC5A9F}"/>
              </a:ext>
            </a:extLst>
          </p:cNvPr>
          <p:cNvSpPr>
            <a:spLocks noGrp="1"/>
          </p:cNvSpPr>
          <p:nvPr>
            <p:ph type="title"/>
          </p:nvPr>
        </p:nvSpPr>
        <p:spPr>
          <a:xfrm>
            <a:off x="838200" y="433348"/>
            <a:ext cx="10515600" cy="1004835"/>
          </a:xfrm>
        </p:spPr>
        <p:txBody>
          <a:bodyPr/>
          <a:lstStyle/>
          <a:p>
            <a:r>
              <a:rPr lang="en-US" dirty="0"/>
              <a:t>AI Ethics in A11Y: You decide</a:t>
            </a:r>
          </a:p>
        </p:txBody>
      </p:sp>
      <p:pic>
        <p:nvPicPr>
          <p:cNvPr id="7" name="Picture 6" descr="Adrian Roselli">
            <a:extLst>
              <a:ext uri="{FF2B5EF4-FFF2-40B4-BE49-F238E27FC236}">
                <a16:creationId xmlns:a16="http://schemas.microsoft.com/office/drawing/2014/main" id="{14673FCC-1610-E518-79F6-0CD9AA99F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276" y="1608667"/>
            <a:ext cx="1604656" cy="1566333"/>
          </a:xfrm>
          <a:prstGeom prst="rect">
            <a:avLst/>
          </a:prstGeom>
        </p:spPr>
      </p:pic>
      <p:sp>
        <p:nvSpPr>
          <p:cNvPr id="11" name="Rectangle 10">
            <a:extLst>
              <a:ext uri="{FF2B5EF4-FFF2-40B4-BE49-F238E27FC236}">
                <a16:creationId xmlns:a16="http://schemas.microsoft.com/office/drawing/2014/main" id="{3B27402E-3997-C060-E4D3-4457CBEEB509}"/>
              </a:ext>
              <a:ext uri="{C183D7F6-B498-43B3-948B-1728B52AA6E4}">
                <adec:decorative xmlns:adec="http://schemas.microsoft.com/office/drawing/2017/decorative" val="1"/>
              </a:ext>
            </a:extLst>
          </p:cNvPr>
          <p:cNvSpPr/>
          <p:nvPr/>
        </p:nvSpPr>
        <p:spPr>
          <a:xfrm>
            <a:off x="2302932" y="4049753"/>
            <a:ext cx="6060595" cy="2097047"/>
          </a:xfrm>
          <a:prstGeom prst="rect">
            <a:avLst/>
          </a:prstGeom>
          <a:solidFill>
            <a:srgbClr val="FFD7D7"/>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2A4AB10A-11FE-C33E-5E58-C8B6C694896D}"/>
              </a:ext>
            </a:extLst>
          </p:cNvPr>
          <p:cNvSpPr>
            <a:spLocks noGrp="1"/>
          </p:cNvSpPr>
          <p:nvPr>
            <p:ph type="body" idx="1"/>
          </p:nvPr>
        </p:nvSpPr>
        <p:spPr>
          <a:xfrm>
            <a:off x="2302932" y="1438183"/>
            <a:ext cx="6998086" cy="1736817"/>
          </a:xfrm>
        </p:spPr>
        <p:txBody>
          <a:bodyPr>
            <a:normAutofit fontScale="92500" lnSpcReduction="10000"/>
          </a:bodyPr>
          <a:lstStyle/>
          <a:p>
            <a:pPr marL="114300" indent="0">
              <a:buNone/>
            </a:pPr>
            <a:r>
              <a:rPr lang="en-US" b="0" i="0" dirty="0">
                <a:solidFill>
                  <a:srgbClr val="303030"/>
                </a:solidFill>
                <a:effectLst/>
                <a:latin typeface="Calibri" panose="020F0502020204030204" pitchFamily="34" charset="0"/>
                <a:cs typeface="Calibri" panose="020F0502020204030204" pitchFamily="34" charset="0"/>
                <a:hlinkClick r:id="rId4"/>
              </a:rPr>
              <a:t>New Low in the Accessibility “Industry:” Overlay Company Sues Globally-Recognized Accessibility Expert</a:t>
            </a:r>
            <a:r>
              <a:rPr lang="en-US" b="0" i="0" dirty="0">
                <a:solidFill>
                  <a:srgbClr val="303030"/>
                </a:solidFill>
                <a:effectLst/>
                <a:latin typeface="Calibri" panose="020F0502020204030204" pitchFamily="34" charset="0"/>
                <a:cs typeface="Calibri" panose="020F0502020204030204" pitchFamily="34" charset="0"/>
              </a:rPr>
              <a:t> </a:t>
            </a:r>
            <a:r>
              <a:rPr lang="en-US" sz="2400" b="0" i="0" dirty="0">
                <a:solidFill>
                  <a:srgbClr val="303030"/>
                </a:solidFill>
                <a:effectLst/>
                <a:latin typeface="Calibri" panose="020F0502020204030204" pitchFamily="34" charset="0"/>
                <a:cs typeface="Calibri" panose="020F0502020204030204" pitchFamily="34" charset="0"/>
              </a:rPr>
              <a:t>– Lainey Feingold</a:t>
            </a:r>
            <a:r>
              <a:rPr lang="en-US" sz="1800" dirty="0">
                <a:solidFill>
                  <a:srgbClr val="303030"/>
                </a:solidFill>
                <a:latin typeface="Calibri" panose="020F0502020204030204" pitchFamily="34" charset="0"/>
                <a:cs typeface="Calibri" panose="020F0502020204030204" pitchFamily="34" charset="0"/>
              </a:rPr>
              <a:t>.</a:t>
            </a:r>
            <a:br>
              <a:rPr lang="en-US" sz="1800" dirty="0">
                <a:solidFill>
                  <a:srgbClr val="303030"/>
                </a:solidFill>
                <a:latin typeface="Calibri" panose="020F0502020204030204" pitchFamily="34" charset="0"/>
                <a:cs typeface="Calibri" panose="020F0502020204030204" pitchFamily="34" charset="0"/>
              </a:rPr>
            </a:br>
            <a:br>
              <a:rPr lang="en-US" sz="1800" dirty="0">
                <a:solidFill>
                  <a:srgbClr val="303030"/>
                </a:solidFill>
                <a:latin typeface="Calibri" panose="020F0502020204030204" pitchFamily="34" charset="0"/>
                <a:cs typeface="Calibri" panose="020F0502020204030204" pitchFamily="34" charset="0"/>
              </a:rPr>
            </a:br>
            <a:endParaRPr lang="en-US" dirty="0"/>
          </a:p>
        </p:txBody>
      </p:sp>
      <p:sp>
        <p:nvSpPr>
          <p:cNvPr id="5" name="TextBox 4">
            <a:extLst>
              <a:ext uri="{FF2B5EF4-FFF2-40B4-BE49-F238E27FC236}">
                <a16:creationId xmlns:a16="http://schemas.microsoft.com/office/drawing/2014/main" id="{E337AD87-CD87-D926-A560-3BB6AC396FA7}"/>
              </a:ext>
            </a:extLst>
          </p:cNvPr>
          <p:cNvSpPr txBox="1"/>
          <p:nvPr/>
        </p:nvSpPr>
        <p:spPr>
          <a:xfrm>
            <a:off x="2267527" y="4147900"/>
            <a:ext cx="6096000" cy="1938992"/>
          </a:xfrm>
          <a:prstGeom prst="rect">
            <a:avLst/>
          </a:prstGeom>
          <a:noFill/>
        </p:spPr>
        <p:txBody>
          <a:bodyPr wrap="square">
            <a:spAutoFit/>
          </a:bodyPr>
          <a:lstStyle/>
          <a:p>
            <a:pPr marL="114300" indent="0">
              <a:buNone/>
            </a:pPr>
            <a:r>
              <a:rPr lang="en-US" sz="2400" b="0" i="0" dirty="0">
                <a:solidFill>
                  <a:srgbClr val="262626"/>
                </a:solidFill>
                <a:effectLst/>
                <a:latin typeface="Calibri" panose="020F0502020204030204" pitchFamily="34" charset="0"/>
                <a:cs typeface="Calibri" panose="020F0502020204030204" pitchFamily="34" charset="0"/>
              </a:rPr>
              <a:t>The 3</a:t>
            </a:r>
            <a:r>
              <a:rPr lang="en-US" sz="2400" b="0" i="0" baseline="30000" dirty="0">
                <a:solidFill>
                  <a:srgbClr val="262626"/>
                </a:solidFill>
                <a:effectLst/>
                <a:latin typeface="Calibri" panose="020F0502020204030204" pitchFamily="34" charset="0"/>
                <a:cs typeface="Calibri" panose="020F0502020204030204" pitchFamily="34" charset="0"/>
              </a:rPr>
              <a:t>rd</a:t>
            </a:r>
            <a:r>
              <a:rPr lang="en-US" sz="2400" b="0" i="0" dirty="0">
                <a:solidFill>
                  <a:srgbClr val="262626"/>
                </a:solidFill>
                <a:effectLst/>
                <a:latin typeface="Calibri" panose="020F0502020204030204" pitchFamily="34" charset="0"/>
                <a:cs typeface="Calibri" panose="020F0502020204030204" pitchFamily="34" charset="0"/>
              </a:rPr>
              <a:t> party REDACTED2 integration on this </a:t>
            </a:r>
            <a:br>
              <a:rPr lang="en-US" sz="2400" b="0" i="0" dirty="0">
                <a:solidFill>
                  <a:srgbClr val="262626"/>
                </a:solidFill>
                <a:effectLst/>
                <a:latin typeface="Calibri" panose="020F0502020204030204" pitchFamily="34" charset="0"/>
                <a:cs typeface="Calibri" panose="020F0502020204030204" pitchFamily="34" charset="0"/>
              </a:rPr>
            </a:br>
            <a:r>
              <a:rPr lang="en-US" sz="2400" b="0" i="0" dirty="0">
                <a:solidFill>
                  <a:srgbClr val="262626"/>
                </a:solidFill>
                <a:effectLst/>
                <a:latin typeface="Calibri" panose="020F0502020204030204" pitchFamily="34" charset="0"/>
                <a:cs typeface="Calibri" panose="020F0502020204030204" pitchFamily="34" charset="0"/>
              </a:rPr>
              <a:t>page may temporarily modify content when </a:t>
            </a:r>
            <a:br>
              <a:rPr lang="en-US" sz="2400" b="0" i="0" dirty="0">
                <a:solidFill>
                  <a:srgbClr val="262626"/>
                </a:solidFill>
                <a:effectLst/>
                <a:latin typeface="Calibri" panose="020F0502020204030204" pitchFamily="34" charset="0"/>
                <a:cs typeface="Calibri" panose="020F0502020204030204" pitchFamily="34" charset="0"/>
              </a:rPr>
            </a:br>
            <a:r>
              <a:rPr lang="en-US" sz="2400" b="0" i="0" dirty="0">
                <a:solidFill>
                  <a:srgbClr val="262626"/>
                </a:solidFill>
                <a:effectLst/>
                <a:latin typeface="Calibri" panose="020F0502020204030204" pitchFamily="34" charset="0"/>
                <a:cs typeface="Calibri" panose="020F0502020204030204" pitchFamily="34" charset="0"/>
              </a:rPr>
              <a:t>WAVE is activated resulting in interference </a:t>
            </a:r>
            <a:br>
              <a:rPr lang="en-US" sz="2400" b="0" i="0" dirty="0">
                <a:solidFill>
                  <a:srgbClr val="262626"/>
                </a:solidFill>
                <a:effectLst/>
                <a:latin typeface="Calibri" panose="020F0502020204030204" pitchFamily="34" charset="0"/>
                <a:cs typeface="Calibri" panose="020F0502020204030204" pitchFamily="34" charset="0"/>
              </a:rPr>
            </a:br>
            <a:r>
              <a:rPr lang="en-US" sz="2400" b="0" i="0" dirty="0">
                <a:solidFill>
                  <a:srgbClr val="262626"/>
                </a:solidFill>
                <a:effectLst/>
                <a:latin typeface="Calibri" panose="020F0502020204030204" pitchFamily="34" charset="0"/>
                <a:cs typeface="Calibri" panose="020F0502020204030204" pitchFamily="34" charset="0"/>
              </a:rPr>
              <a:t>with WAVE's detection and of and accuracy </a:t>
            </a:r>
            <a:br>
              <a:rPr lang="en-US" sz="2400" b="0" i="0" dirty="0">
                <a:solidFill>
                  <a:srgbClr val="262626"/>
                </a:solidFill>
                <a:effectLst/>
                <a:latin typeface="Calibri" panose="020F0502020204030204" pitchFamily="34" charset="0"/>
                <a:cs typeface="Calibri" panose="020F0502020204030204" pitchFamily="34" charset="0"/>
              </a:rPr>
            </a:br>
            <a:r>
              <a:rPr lang="en-US" sz="2400" b="0" i="0" dirty="0">
                <a:solidFill>
                  <a:srgbClr val="262626"/>
                </a:solidFill>
                <a:effectLst/>
                <a:latin typeface="Calibri" panose="020F0502020204030204" pitchFamily="34" charset="0"/>
                <a:cs typeface="Calibri" panose="020F0502020204030204" pitchFamily="34" charset="0"/>
              </a:rPr>
              <a:t>identifying accessibility and compliance issues</a:t>
            </a:r>
            <a:endParaRPr lang="en-US" sz="2400" b="0" i="0" dirty="0">
              <a:solidFill>
                <a:srgbClr val="303030"/>
              </a:solidFill>
              <a:effectLst/>
              <a:latin typeface="Calibri" panose="020F0502020204030204" pitchFamily="34" charset="0"/>
              <a:cs typeface="Calibri" panose="020F0502020204030204" pitchFamily="34" charset="0"/>
            </a:endParaRPr>
          </a:p>
        </p:txBody>
      </p:sp>
      <p:pic>
        <p:nvPicPr>
          <p:cNvPr id="9" name="Picture 8" descr="Screenshot of Wave testing results showing zero errors and a warning message about the inaccuracy being caused by the 3rd party overlay">
            <a:extLst>
              <a:ext uri="{FF2B5EF4-FFF2-40B4-BE49-F238E27FC236}">
                <a16:creationId xmlns:a16="http://schemas.microsoft.com/office/drawing/2014/main" id="{03432F18-0C0D-443E-F01F-E3F30A5F9C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94659" y="2997199"/>
            <a:ext cx="2519889" cy="3317468"/>
          </a:xfrm>
          <a:prstGeom prst="rect">
            <a:avLst/>
          </a:prstGeom>
        </p:spPr>
      </p:pic>
    </p:spTree>
    <p:extLst>
      <p:ext uri="{BB962C8B-B14F-4D97-AF65-F5344CB8AC3E}">
        <p14:creationId xmlns:p14="http://schemas.microsoft.com/office/powerpoint/2010/main" val="918411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7CA34-8570-3F91-AE45-1D0557609B60}"/>
              </a:ext>
            </a:extLst>
          </p:cNvPr>
          <p:cNvSpPr>
            <a:spLocks noGrp="1"/>
          </p:cNvSpPr>
          <p:nvPr>
            <p:ph type="title"/>
          </p:nvPr>
        </p:nvSpPr>
        <p:spPr/>
        <p:txBody>
          <a:bodyPr/>
          <a:lstStyle/>
          <a:p>
            <a:r>
              <a:rPr lang="en-US" dirty="0"/>
              <a:t>AI &amp; BIAS</a:t>
            </a:r>
          </a:p>
        </p:txBody>
      </p:sp>
      <p:sp>
        <p:nvSpPr>
          <p:cNvPr id="3" name="Text Placeholder 2">
            <a:extLst>
              <a:ext uri="{FF2B5EF4-FFF2-40B4-BE49-F238E27FC236}">
                <a16:creationId xmlns:a16="http://schemas.microsoft.com/office/drawing/2014/main" id="{ACABB6FB-987F-6F49-5F0E-921D211ACE2F}"/>
              </a:ext>
            </a:extLst>
          </p:cNvPr>
          <p:cNvSpPr>
            <a:spLocks noGrp="1"/>
          </p:cNvSpPr>
          <p:nvPr>
            <p:ph type="body" idx="1"/>
          </p:nvPr>
        </p:nvSpPr>
        <p:spPr/>
        <p:txBody>
          <a:bodyPr>
            <a:normAutofit fontScale="92500" lnSpcReduction="10000"/>
          </a:bodyPr>
          <a:lstStyle/>
          <a:p>
            <a:pPr marL="571500" lvl="1" indent="0">
              <a:buNone/>
            </a:pPr>
            <a:r>
              <a:rPr lang="en-US" sz="3200" b="1" dirty="0">
                <a:solidFill>
                  <a:srgbClr val="C00000"/>
                </a:solidFill>
              </a:rPr>
              <a:t>Bad Bias in AI</a:t>
            </a:r>
          </a:p>
          <a:p>
            <a:pPr lvl="2"/>
            <a:r>
              <a:rPr lang="en-US" sz="2800" dirty="0"/>
              <a:t>AI resume screening</a:t>
            </a:r>
          </a:p>
          <a:p>
            <a:pPr lvl="2"/>
            <a:r>
              <a:rPr lang="en-US" sz="2800" dirty="0"/>
              <a:t>Facial recognition</a:t>
            </a:r>
          </a:p>
          <a:p>
            <a:pPr lvl="2"/>
            <a:r>
              <a:rPr lang="en-US" sz="2800" dirty="0"/>
              <a:t>Bank loan approvals</a:t>
            </a:r>
          </a:p>
          <a:p>
            <a:pPr lvl="2"/>
            <a:r>
              <a:rPr lang="en-US" sz="2800" dirty="0"/>
              <a:t>Garbage in garbage out</a:t>
            </a:r>
            <a:br>
              <a:rPr lang="en-US" dirty="0"/>
            </a:br>
            <a:endParaRPr lang="en-US" dirty="0"/>
          </a:p>
          <a:p>
            <a:pPr marL="571500" lvl="1" indent="0">
              <a:buNone/>
            </a:pPr>
            <a:r>
              <a:rPr lang="en-US" sz="3200" b="1" dirty="0">
                <a:solidFill>
                  <a:srgbClr val="0277C8"/>
                </a:solidFill>
              </a:rPr>
              <a:t>Ethical Counter Bias in AI</a:t>
            </a:r>
          </a:p>
          <a:p>
            <a:pPr lvl="2"/>
            <a:r>
              <a:rPr lang="en-US" sz="2800" dirty="0"/>
              <a:t>Identify and zero out the bias factors</a:t>
            </a:r>
          </a:p>
          <a:p>
            <a:pPr lvl="2"/>
            <a:r>
              <a:rPr lang="en-US" sz="2800" dirty="0"/>
              <a:t>Inclusive data</a:t>
            </a:r>
          </a:p>
          <a:p>
            <a:pPr lvl="2"/>
            <a:r>
              <a:rPr lang="en-US" sz="2800" dirty="0"/>
              <a:t>Transparency in data store</a:t>
            </a:r>
          </a:p>
          <a:p>
            <a:pPr lvl="2"/>
            <a:r>
              <a:rPr lang="en-US" sz="2800" dirty="0"/>
              <a:t>Auditing process</a:t>
            </a:r>
          </a:p>
          <a:p>
            <a:pPr lvl="2"/>
            <a:r>
              <a:rPr lang="en-US" sz="2800" dirty="0"/>
              <a:t>Diversity in workforce</a:t>
            </a:r>
          </a:p>
        </p:txBody>
      </p:sp>
      <p:pic>
        <p:nvPicPr>
          <p:cNvPr id="6" name="Picture 5">
            <a:extLst>
              <a:ext uri="{FF2B5EF4-FFF2-40B4-BE49-F238E27FC236}">
                <a16:creationId xmlns:a16="http://schemas.microsoft.com/office/drawing/2014/main" id="{F0081D98-744B-73B2-40C4-829526E19CF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09873" y="509666"/>
            <a:ext cx="3356816" cy="5807753"/>
          </a:xfrm>
          <a:prstGeom prst="rect">
            <a:avLst/>
          </a:prstGeom>
        </p:spPr>
      </p:pic>
    </p:spTree>
    <p:extLst>
      <p:ext uri="{BB962C8B-B14F-4D97-AF65-F5344CB8AC3E}">
        <p14:creationId xmlns:p14="http://schemas.microsoft.com/office/powerpoint/2010/main" val="1620233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831850" y="2117959"/>
            <a:ext cx="10515600" cy="285273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000"/>
              <a:buFont typeface="Calibri"/>
              <a:buNone/>
            </a:pPr>
            <a:r>
              <a:rPr lang="en-US" sz="4400" dirty="0">
                <a:solidFill>
                  <a:schemeClr val="bg1"/>
                </a:solidFill>
                <a:latin typeface="Calibri" panose="020F0502020204030204" pitchFamily="34" charset="0"/>
                <a:cs typeface="Calibri" panose="020F0502020204030204" pitchFamily="34" charset="0"/>
              </a:rPr>
              <a:t>Could we use AI to </a:t>
            </a:r>
            <a:br>
              <a:rPr lang="en-US" sz="4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model decisions that are </a:t>
            </a:r>
            <a:br>
              <a:rPr lang="en-US" sz="4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ethical </a:t>
            </a:r>
            <a:br>
              <a:rPr lang="en-US" sz="4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and consistently support human rights?</a:t>
            </a:r>
            <a:endParaRPr sz="4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588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838200" y="187569"/>
            <a:ext cx="10515600" cy="10048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C8"/>
              </a:buClr>
              <a:buSzPts val="4400"/>
              <a:buFont typeface="Calibri"/>
              <a:buNone/>
            </a:pPr>
            <a:r>
              <a:rPr lang="en-US" dirty="0"/>
              <a:t>Learning Objectives</a:t>
            </a:r>
            <a:endParaRPr dirty="0"/>
          </a:p>
        </p:txBody>
      </p:sp>
      <p:sp>
        <p:nvSpPr>
          <p:cNvPr id="81" name="Google Shape;81;p3"/>
          <p:cNvSpPr txBox="1">
            <a:spLocks noGrp="1"/>
          </p:cNvSpPr>
          <p:nvPr>
            <p:ph type="body" idx="1"/>
          </p:nvPr>
        </p:nvSpPr>
        <p:spPr>
          <a:xfrm>
            <a:off x="838200" y="1438183"/>
            <a:ext cx="10515600" cy="4732684"/>
          </a:xfrm>
          <a:prstGeom prst="rect">
            <a:avLst/>
          </a:prstGeom>
          <a:noFill/>
          <a:ln>
            <a:noFill/>
          </a:ln>
        </p:spPr>
        <p:txBody>
          <a:bodyPr spcFirstLastPara="1" wrap="square" lIns="91425" tIns="45700" rIns="91425" bIns="45700" anchor="t" anchorCtr="0">
            <a:normAutofit/>
          </a:bodyPr>
          <a:lstStyle/>
          <a:p>
            <a:pPr rtl="0" fontAlgn="base">
              <a:lnSpc>
                <a:spcPct val="100000"/>
              </a:lnSpc>
              <a:spcBef>
                <a:spcPts val="0"/>
              </a:spcBef>
              <a:spcAft>
                <a:spcPts val="400"/>
              </a:spcAft>
              <a:buFont typeface="Arial" panose="020B0604020202020204" pitchFamily="34" charset="0"/>
              <a:buChar char="•"/>
            </a:pPr>
            <a:r>
              <a:rPr lang="en-US" b="0" i="0" u="none" strike="noStrike" dirty="0">
                <a:solidFill>
                  <a:srgbClr val="000000"/>
                </a:solidFill>
                <a:effectLst/>
                <a:latin typeface="Arial" panose="020B0604020202020204" pitchFamily="34" charset="0"/>
              </a:rPr>
              <a:t>What is Artificial Intelligence (AI) </a:t>
            </a:r>
            <a:endParaRPr lang="en-US" dirty="0">
              <a:solidFill>
                <a:srgbClr val="000000"/>
              </a:solidFill>
              <a:latin typeface="Arial" panose="020B0604020202020204" pitchFamily="34" charset="0"/>
            </a:endParaRPr>
          </a:p>
          <a:p>
            <a:pPr rtl="0" fontAlgn="base">
              <a:lnSpc>
                <a:spcPct val="100000"/>
              </a:lnSpc>
              <a:spcBef>
                <a:spcPts val="0"/>
              </a:spcBef>
              <a:spcAft>
                <a:spcPts val="400"/>
              </a:spcAft>
              <a:buFont typeface="Arial" panose="020B0604020202020204" pitchFamily="34" charset="0"/>
              <a:buChar char="•"/>
            </a:pPr>
            <a:r>
              <a:rPr lang="en-US" b="0" i="0" u="none" strike="noStrike" dirty="0">
                <a:solidFill>
                  <a:srgbClr val="000000"/>
                </a:solidFill>
                <a:effectLst/>
                <a:latin typeface="Arial" panose="020B0604020202020204" pitchFamily="34" charset="0"/>
              </a:rPr>
              <a:t>AI and digital accessibility</a:t>
            </a:r>
          </a:p>
          <a:p>
            <a:pPr rtl="0" fontAlgn="base">
              <a:lnSpc>
                <a:spcPct val="100000"/>
              </a:lnSpc>
              <a:spcBef>
                <a:spcPts val="0"/>
              </a:spcBef>
              <a:spcAft>
                <a:spcPts val="400"/>
              </a:spcAft>
              <a:buFont typeface="Arial" panose="020B0604020202020204" pitchFamily="34" charset="0"/>
              <a:buChar char="•"/>
            </a:pPr>
            <a:r>
              <a:rPr lang="en-US" dirty="0">
                <a:solidFill>
                  <a:srgbClr val="000000"/>
                </a:solidFill>
                <a:latin typeface="Arial" panose="020B0604020202020204" pitchFamily="34" charset="0"/>
              </a:rPr>
              <a:t>C</a:t>
            </a:r>
            <a:r>
              <a:rPr lang="en-US" b="0" i="0" u="none" strike="noStrike" dirty="0">
                <a:solidFill>
                  <a:srgbClr val="000000"/>
                </a:solidFill>
                <a:effectLst/>
                <a:latin typeface="Arial" panose="020B0604020202020204" pitchFamily="34" charset="0"/>
              </a:rPr>
              <a:t>lear and present dangers of AI </a:t>
            </a:r>
          </a:p>
          <a:p>
            <a:pPr rtl="0" fontAlgn="base">
              <a:lnSpc>
                <a:spcPct val="100000"/>
              </a:lnSpc>
              <a:spcBef>
                <a:spcPts val="0"/>
              </a:spcBef>
              <a:spcAft>
                <a:spcPts val="400"/>
              </a:spcAft>
              <a:buFont typeface="Arial" panose="020B0604020202020204" pitchFamily="34" charset="0"/>
              <a:buChar char="•"/>
            </a:pPr>
            <a:r>
              <a:rPr lang="en-US" dirty="0">
                <a:solidFill>
                  <a:srgbClr val="000000"/>
                </a:solidFill>
                <a:latin typeface="Arial" panose="020B0604020202020204" pitchFamily="34" charset="0"/>
              </a:rPr>
              <a:t>Ethical </a:t>
            </a:r>
            <a:r>
              <a:rPr lang="en-US" b="0" i="0" u="none" strike="noStrike" dirty="0">
                <a:solidFill>
                  <a:srgbClr val="000000"/>
                </a:solidFill>
                <a:effectLst/>
                <a:latin typeface="Arial" panose="020B0604020202020204" pitchFamily="34" charset="0"/>
              </a:rPr>
              <a:t>AI in digital accessibility</a:t>
            </a:r>
          </a:p>
          <a:p>
            <a:pPr rtl="0" fontAlgn="base">
              <a:lnSpc>
                <a:spcPct val="100000"/>
              </a:lnSpc>
              <a:spcBef>
                <a:spcPts val="0"/>
              </a:spcBef>
              <a:spcAft>
                <a:spcPts val="400"/>
              </a:spcAft>
              <a:buFont typeface="Arial" panose="020B0604020202020204" pitchFamily="34" charset="0"/>
              <a:buChar char="•"/>
            </a:pPr>
            <a:r>
              <a:rPr lang="en-US" b="0" i="0" u="none" strike="noStrike" dirty="0">
                <a:solidFill>
                  <a:srgbClr val="000000"/>
                </a:solidFill>
                <a:effectLst/>
                <a:latin typeface="Arial" panose="020B0604020202020204" pitchFamily="34" charset="0"/>
              </a:rPr>
              <a:t>Goldilocks Zone</a:t>
            </a:r>
            <a:endParaRPr lang="en-US" sz="2800" b="0" i="0" u="none" strike="noStrike" dirty="0">
              <a:solidFill>
                <a:srgbClr val="000000"/>
              </a:solidFill>
              <a:effectLst/>
              <a:latin typeface="Arial" panose="020B0604020202020204" pitchFamily="34" charset="0"/>
            </a:endParaRPr>
          </a:p>
        </p:txBody>
      </p:sp>
      <p:pic>
        <p:nvPicPr>
          <p:cNvPr id="3" name="Picture 2" descr="3 bears">
            <a:extLst>
              <a:ext uri="{FF2B5EF4-FFF2-40B4-BE49-F238E27FC236}">
                <a16:creationId xmlns:a16="http://schemas.microsoft.com/office/drawing/2014/main" id="{FA96BB68-D5EE-AE9C-2DCB-98DFC9A56B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1109" y="3429000"/>
            <a:ext cx="2872812" cy="2872812"/>
          </a:xfrm>
          <a:prstGeom prst="rect">
            <a:avLst/>
          </a:prstGeom>
        </p:spPr>
      </p:pic>
      <p:pic>
        <p:nvPicPr>
          <p:cNvPr id="4" name="Picture 3" descr="A teenage girl with blond hair looking through a magnifying glass. ">
            <a:extLst>
              <a:ext uri="{FF2B5EF4-FFF2-40B4-BE49-F238E27FC236}">
                <a16:creationId xmlns:a16="http://schemas.microsoft.com/office/drawing/2014/main" id="{A6ECE4A7-CB4C-C241-44D6-80B3CBAC87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8430" y="523197"/>
            <a:ext cx="5791108" cy="579110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81DF-DAB2-A57B-120E-EBC41EC99336}"/>
              </a:ext>
            </a:extLst>
          </p:cNvPr>
          <p:cNvSpPr>
            <a:spLocks noGrp="1"/>
          </p:cNvSpPr>
          <p:nvPr>
            <p:ph type="title"/>
          </p:nvPr>
        </p:nvSpPr>
        <p:spPr/>
        <p:txBody>
          <a:bodyPr/>
          <a:lstStyle/>
          <a:p>
            <a:r>
              <a:rPr lang="en-US" dirty="0"/>
              <a:t>AI &amp; Over Reliance</a:t>
            </a:r>
          </a:p>
        </p:txBody>
      </p:sp>
      <p:sp>
        <p:nvSpPr>
          <p:cNvPr id="3" name="Text Placeholder 2">
            <a:extLst>
              <a:ext uri="{FF2B5EF4-FFF2-40B4-BE49-F238E27FC236}">
                <a16:creationId xmlns:a16="http://schemas.microsoft.com/office/drawing/2014/main" id="{2E2353EA-654D-4622-7E7F-2FC549DAD499}"/>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360EAC08-EA4D-3A52-60B9-493BEB2505D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74092"/>
            <a:ext cx="13620717" cy="6573247"/>
          </a:xfrm>
          <a:prstGeom prst="rect">
            <a:avLst/>
          </a:prstGeom>
        </p:spPr>
      </p:pic>
    </p:spTree>
    <p:extLst>
      <p:ext uri="{BB962C8B-B14F-4D97-AF65-F5344CB8AC3E}">
        <p14:creationId xmlns:p14="http://schemas.microsoft.com/office/powerpoint/2010/main" val="1911155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7ED4-A4FA-42F1-0348-47EFC5B7A5B4}"/>
              </a:ext>
            </a:extLst>
          </p:cNvPr>
          <p:cNvSpPr>
            <a:spLocks noGrp="1"/>
          </p:cNvSpPr>
          <p:nvPr>
            <p:ph type="title"/>
          </p:nvPr>
        </p:nvSpPr>
        <p:spPr/>
        <p:txBody>
          <a:bodyPr/>
          <a:lstStyle/>
          <a:p>
            <a:pPr algn="r"/>
            <a:r>
              <a:rPr lang="en-US" dirty="0"/>
              <a:t>Are we winning at A11Y?</a:t>
            </a:r>
          </a:p>
        </p:txBody>
      </p:sp>
    </p:spTree>
    <p:extLst>
      <p:ext uri="{BB962C8B-B14F-4D97-AF65-F5344CB8AC3E}">
        <p14:creationId xmlns:p14="http://schemas.microsoft.com/office/powerpoint/2010/main" val="3037941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831850" y="2117959"/>
            <a:ext cx="10515600" cy="2852737"/>
          </a:xfrm>
          <a:prstGeom prst="rect">
            <a:avLst/>
          </a:prstGeom>
          <a:noFill/>
          <a:ln>
            <a:noFill/>
          </a:ln>
        </p:spPr>
        <p:txBody>
          <a:bodyPr spcFirstLastPara="1" wrap="square" lIns="91425" tIns="45700" rIns="91425" bIns="45700" anchor="b" anchorCtr="0">
            <a:normAutofit fontScale="90000"/>
          </a:bodyPr>
          <a:lstStyle/>
          <a:p>
            <a:pPr marL="0" lvl="0" indent="0" algn="r" rtl="0">
              <a:lnSpc>
                <a:spcPct val="90000"/>
              </a:lnSpc>
              <a:spcBef>
                <a:spcPts val="0"/>
              </a:spcBef>
              <a:spcAft>
                <a:spcPts val="0"/>
              </a:spcAft>
              <a:buClr>
                <a:schemeClr val="lt1"/>
              </a:buClr>
              <a:buSzPts val="6000"/>
              <a:buFont typeface="Calibri"/>
              <a:buNone/>
            </a:pPr>
            <a:r>
              <a:rPr lang="en-US" dirty="0">
                <a:solidFill>
                  <a:schemeClr val="bg1"/>
                </a:solidFill>
                <a:latin typeface="Calibri" panose="020F0502020204030204" pitchFamily="34" charset="0"/>
                <a:cs typeface="Calibri" panose="020F0502020204030204" pitchFamily="34" charset="0"/>
              </a:rPr>
              <a:t>“</a:t>
            </a:r>
            <a:r>
              <a:rPr lang="en-US" i="0" u="none" strike="noStrike" dirty="0">
                <a:solidFill>
                  <a:schemeClr val="bg1"/>
                </a:solidFill>
                <a:effectLst/>
                <a:latin typeface="Calibri" panose="020F0502020204030204" pitchFamily="34" charset="0"/>
                <a:cs typeface="Calibri" panose="020F0502020204030204" pitchFamily="34" charset="0"/>
              </a:rPr>
              <a:t>96.3% of home pages</a:t>
            </a:r>
            <a:br>
              <a:rPr lang="en-US" i="0" u="none" strike="noStrike" dirty="0">
                <a:solidFill>
                  <a:schemeClr val="bg1"/>
                </a:solidFill>
                <a:effectLst/>
                <a:latin typeface="Calibri" panose="020F0502020204030204" pitchFamily="34" charset="0"/>
                <a:cs typeface="Calibri" panose="020F0502020204030204" pitchFamily="34" charset="0"/>
              </a:rPr>
            </a:br>
            <a:r>
              <a:rPr lang="en-US" i="0" u="none" strike="noStrike" dirty="0">
                <a:solidFill>
                  <a:schemeClr val="bg1"/>
                </a:solidFill>
                <a:effectLst/>
                <a:latin typeface="Calibri" panose="020F0502020204030204" pitchFamily="34" charset="0"/>
                <a:cs typeface="Calibri" panose="020F0502020204030204" pitchFamily="34" charset="0"/>
              </a:rPr>
              <a:t> had (automated) detected </a:t>
            </a:r>
            <a:br>
              <a:rPr lang="en-US" i="0" u="none" strike="noStrike" dirty="0">
                <a:solidFill>
                  <a:schemeClr val="bg1"/>
                </a:solidFill>
                <a:effectLst/>
                <a:latin typeface="Calibri" panose="020F0502020204030204" pitchFamily="34" charset="0"/>
                <a:cs typeface="Calibri" panose="020F0502020204030204" pitchFamily="34" charset="0"/>
              </a:rPr>
            </a:br>
            <a:r>
              <a:rPr lang="en-US" i="0" u="none" strike="noStrike" dirty="0">
                <a:solidFill>
                  <a:schemeClr val="bg1"/>
                </a:solidFill>
                <a:effectLst/>
                <a:latin typeface="Calibri" panose="020F0502020204030204" pitchFamily="34" charset="0"/>
                <a:cs typeface="Calibri" panose="020F0502020204030204" pitchFamily="34" charset="0"/>
              </a:rPr>
              <a:t>WCAG 2 failures!” </a:t>
            </a:r>
            <a:br>
              <a:rPr lang="en-US" i="0" u="none" strike="noStrike" dirty="0">
                <a:solidFill>
                  <a:schemeClr val="bg1"/>
                </a:solidFill>
                <a:effectLst/>
                <a:latin typeface="Calibri" panose="020F0502020204030204" pitchFamily="34" charset="0"/>
                <a:cs typeface="Calibri" panose="020F0502020204030204" pitchFamily="34" charset="0"/>
              </a:rPr>
            </a:br>
            <a:r>
              <a:rPr lang="en-US" sz="4400" i="0" u="none" strike="noStrike" dirty="0">
                <a:solidFill>
                  <a:schemeClr val="bg1"/>
                </a:solidFill>
                <a:effectLst/>
                <a:latin typeface="Calibri" panose="020F0502020204030204" pitchFamily="34" charset="0"/>
                <a:cs typeface="Calibri" panose="020F0502020204030204" pitchFamily="34" charset="0"/>
              </a:rPr>
              <a:t>- WebAIM Million 2023</a:t>
            </a:r>
            <a:endParaRPr sz="4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220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very sad little boy with big blue eyes.  His eyes are filled with tears.">
            <a:extLst>
              <a:ext uri="{FF2B5EF4-FFF2-40B4-BE49-F238E27FC236}">
                <a16:creationId xmlns:a16="http://schemas.microsoft.com/office/drawing/2014/main" id="{7375A60F-5201-8337-03F8-484104B0AD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172" y="-471460"/>
            <a:ext cx="12660979" cy="8449426"/>
          </a:xfrm>
          <a:prstGeom prst="rect">
            <a:avLst/>
          </a:prstGeom>
        </p:spPr>
      </p:pic>
      <p:sp>
        <p:nvSpPr>
          <p:cNvPr id="6" name="Rectangle 5">
            <a:extLst>
              <a:ext uri="{FF2B5EF4-FFF2-40B4-BE49-F238E27FC236}">
                <a16:creationId xmlns:a16="http://schemas.microsoft.com/office/drawing/2014/main" id="{6BF3841A-9520-9E4D-BF5F-C99329DD9A79}"/>
              </a:ext>
              <a:ext uri="{C183D7F6-B498-43B3-948B-1728B52AA6E4}">
                <adec:decorative xmlns:adec="http://schemas.microsoft.com/office/drawing/2017/decorative" val="1"/>
              </a:ext>
            </a:extLst>
          </p:cNvPr>
          <p:cNvSpPr/>
          <p:nvPr/>
        </p:nvSpPr>
        <p:spPr>
          <a:xfrm>
            <a:off x="-174172" y="0"/>
            <a:ext cx="12540343" cy="1192404"/>
          </a:xfrm>
          <a:prstGeom prst="rect">
            <a:avLst/>
          </a:prstGeom>
          <a:solidFill>
            <a:srgbClr val="0032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8D0C23-2636-584A-C1F3-A1ED2E3B0ED0}"/>
              </a:ext>
            </a:extLst>
          </p:cNvPr>
          <p:cNvSpPr>
            <a:spLocks noGrp="1"/>
          </p:cNvSpPr>
          <p:nvPr>
            <p:ph type="title"/>
          </p:nvPr>
        </p:nvSpPr>
        <p:spPr/>
        <p:txBody>
          <a:bodyPr/>
          <a:lstStyle/>
          <a:p>
            <a:pPr algn="ctr"/>
            <a:r>
              <a:rPr lang="en-US" dirty="0">
                <a:solidFill>
                  <a:schemeClr val="bg1"/>
                </a:solidFill>
              </a:rPr>
              <a:t>Will we ever achieve digital a11y?</a:t>
            </a:r>
          </a:p>
        </p:txBody>
      </p:sp>
    </p:spTree>
    <p:extLst>
      <p:ext uri="{BB962C8B-B14F-4D97-AF65-F5344CB8AC3E}">
        <p14:creationId xmlns:p14="http://schemas.microsoft.com/office/powerpoint/2010/main" val="2373793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920D-ABE9-5EEC-9470-75D22D971CD7}"/>
              </a:ext>
            </a:extLst>
          </p:cNvPr>
          <p:cNvSpPr>
            <a:spLocks noGrp="1"/>
          </p:cNvSpPr>
          <p:nvPr>
            <p:ph type="title"/>
          </p:nvPr>
        </p:nvSpPr>
        <p:spPr/>
        <p:txBody>
          <a:bodyPr/>
          <a:lstStyle/>
          <a:p>
            <a:r>
              <a:rPr lang="en-US" dirty="0"/>
              <a:t>Quiz Time:  True or False?</a:t>
            </a:r>
          </a:p>
        </p:txBody>
      </p:sp>
      <p:sp>
        <p:nvSpPr>
          <p:cNvPr id="3" name="Text Placeholder 2">
            <a:extLst>
              <a:ext uri="{FF2B5EF4-FFF2-40B4-BE49-F238E27FC236}">
                <a16:creationId xmlns:a16="http://schemas.microsoft.com/office/drawing/2014/main" id="{8D89CC2D-062F-2994-E83C-50471ED757E5}"/>
              </a:ext>
            </a:extLst>
          </p:cNvPr>
          <p:cNvSpPr>
            <a:spLocks noGrp="1"/>
          </p:cNvSpPr>
          <p:nvPr>
            <p:ph type="body" idx="1"/>
          </p:nvPr>
        </p:nvSpPr>
        <p:spPr>
          <a:xfrm>
            <a:off x="473529" y="1438183"/>
            <a:ext cx="10880271" cy="4732684"/>
          </a:xfrm>
        </p:spPr>
        <p:txBody>
          <a:bodyPr/>
          <a:lstStyle/>
          <a:p>
            <a:pPr marL="628650" indent="-514350">
              <a:buFont typeface="+mj-lt"/>
              <a:buAutoNum type="arabicPeriod"/>
            </a:pPr>
            <a:r>
              <a:rPr lang="en-US" dirty="0">
                <a:latin typeface="Calibri" panose="020F0502020204030204" pitchFamily="34" charset="0"/>
                <a:cs typeface="Calibri" panose="020F0502020204030204" pitchFamily="34" charset="0"/>
              </a:rPr>
              <a:t>______ Accessibility can be </a:t>
            </a:r>
            <a:r>
              <a:rPr lang="en-US" b="0" i="0" dirty="0">
                <a:solidFill>
                  <a:srgbClr val="1E1E20"/>
                </a:solidFill>
                <a:effectLst/>
                <a:latin typeface="Calibri" panose="020F0502020204030204" pitchFamily="34" charset="0"/>
                <a:cs typeface="Calibri" panose="020F0502020204030204" pitchFamily="34" charset="0"/>
              </a:rPr>
              <a:t>fully automated today to test for WCAG 2.1 A/AA and fix all issues,  keeping a website accessible at all times.</a:t>
            </a:r>
          </a:p>
          <a:p>
            <a:pPr marL="628650" indent="-514350">
              <a:buFont typeface="+mj-lt"/>
              <a:buAutoNum type="arabicPeriod"/>
            </a:pPr>
            <a:r>
              <a:rPr lang="en-US" dirty="0">
                <a:latin typeface="Calibri" panose="020F0502020204030204" pitchFamily="34" charset="0"/>
                <a:cs typeface="Calibri" panose="020F0502020204030204" pitchFamily="34" charset="0"/>
              </a:rPr>
              <a:t>______ </a:t>
            </a:r>
            <a:r>
              <a:rPr lang="en-US" dirty="0">
                <a:solidFill>
                  <a:srgbClr val="1E1E20"/>
                </a:solidFill>
                <a:latin typeface="Calibri" panose="020F0502020204030204" pitchFamily="34" charset="0"/>
                <a:cs typeface="Calibri" panose="020F0502020204030204" pitchFamily="34" charset="0"/>
              </a:rPr>
              <a:t>There are many real-world examples of weak/narrow AI providing reasonably good accuracy today. </a:t>
            </a:r>
          </a:p>
          <a:p>
            <a:pPr marL="628650" indent="-514350">
              <a:buFont typeface="+mj-lt"/>
              <a:buAutoNum type="arabicPeriod"/>
            </a:pPr>
            <a:r>
              <a:rPr lang="en-US" dirty="0">
                <a:latin typeface="Calibri" panose="020F0502020204030204" pitchFamily="34" charset="0"/>
                <a:cs typeface="Calibri" panose="020F0502020204030204" pitchFamily="34" charset="0"/>
              </a:rPr>
              <a:t>______ </a:t>
            </a:r>
            <a:r>
              <a:rPr lang="en-US" dirty="0">
                <a:solidFill>
                  <a:srgbClr val="1E1E20"/>
                </a:solidFill>
                <a:latin typeface="Calibri" panose="020F0502020204030204" pitchFamily="34" charset="0"/>
                <a:cs typeface="Calibri" panose="020F0502020204030204" pitchFamily="34" charset="0"/>
              </a:rPr>
              <a:t>Machine Learning (ML) and Computer Vision (CV) are worthless to use in accessibility testing today. </a:t>
            </a:r>
          </a:p>
          <a:p>
            <a:pPr marL="628650" indent="-514350">
              <a:buFont typeface="+mj-lt"/>
              <a:buAutoNum type="arabicPeriod"/>
            </a:pPr>
            <a:r>
              <a:rPr lang="en-US" dirty="0">
                <a:solidFill>
                  <a:srgbClr val="1E1E20"/>
                </a:solidFill>
                <a:latin typeface="Calibri" panose="020F0502020204030204" pitchFamily="34" charset="0"/>
                <a:cs typeface="Calibri" panose="020F0502020204030204" pitchFamily="34" charset="0"/>
              </a:rPr>
              <a:t>______  A company that sells an AI accessibility solution sued an accessibility expert to stop him from expressing his professional opinions about the dangers of overlays.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5543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920D-ABE9-5EEC-9470-75D22D971CD7}"/>
              </a:ext>
            </a:extLst>
          </p:cNvPr>
          <p:cNvSpPr>
            <a:spLocks noGrp="1"/>
          </p:cNvSpPr>
          <p:nvPr>
            <p:ph type="title"/>
          </p:nvPr>
        </p:nvSpPr>
        <p:spPr/>
        <p:txBody>
          <a:bodyPr/>
          <a:lstStyle/>
          <a:p>
            <a:r>
              <a:rPr lang="en-US" dirty="0"/>
              <a:t>Quiz Time:  Answers</a:t>
            </a:r>
          </a:p>
        </p:txBody>
      </p:sp>
      <p:sp>
        <p:nvSpPr>
          <p:cNvPr id="3" name="Text Placeholder 2">
            <a:extLst>
              <a:ext uri="{FF2B5EF4-FFF2-40B4-BE49-F238E27FC236}">
                <a16:creationId xmlns:a16="http://schemas.microsoft.com/office/drawing/2014/main" id="{8D89CC2D-062F-2994-E83C-50471ED757E5}"/>
              </a:ext>
            </a:extLst>
          </p:cNvPr>
          <p:cNvSpPr>
            <a:spLocks noGrp="1"/>
          </p:cNvSpPr>
          <p:nvPr>
            <p:ph type="body" idx="1"/>
          </p:nvPr>
        </p:nvSpPr>
        <p:spPr>
          <a:xfrm>
            <a:off x="473529" y="1438183"/>
            <a:ext cx="10880271" cy="4732684"/>
          </a:xfrm>
        </p:spPr>
        <p:txBody>
          <a:bodyPr/>
          <a:lstStyle/>
          <a:p>
            <a:pPr marL="628650" indent="-514350">
              <a:buFont typeface="+mj-lt"/>
              <a:buAutoNum type="arabicPeriod"/>
            </a:pPr>
            <a:r>
              <a:rPr lang="en-US" sz="3200" b="1" dirty="0">
                <a:solidFill>
                  <a:srgbClr val="C00000"/>
                </a:solidFill>
                <a:latin typeface="Calibri" panose="020F0502020204030204" pitchFamily="34" charset="0"/>
                <a:cs typeface="Calibri" panose="020F0502020204030204" pitchFamily="34" charset="0"/>
              </a:rPr>
              <a:t>(False) </a:t>
            </a:r>
            <a:r>
              <a:rPr lang="en-US" dirty="0">
                <a:latin typeface="Calibri" panose="020F0502020204030204" pitchFamily="34" charset="0"/>
                <a:cs typeface="Calibri" panose="020F0502020204030204" pitchFamily="34" charset="0"/>
              </a:rPr>
              <a:t>Accessibility can be </a:t>
            </a:r>
            <a:r>
              <a:rPr lang="en-US" b="0" i="0" dirty="0">
                <a:solidFill>
                  <a:srgbClr val="1E1E20"/>
                </a:solidFill>
                <a:effectLst/>
                <a:latin typeface="Calibri" panose="020F0502020204030204" pitchFamily="34" charset="0"/>
                <a:cs typeface="Calibri" panose="020F0502020204030204" pitchFamily="34" charset="0"/>
              </a:rPr>
              <a:t>fully automated today to test for WCAG 2.1 A/AA and fix all issues,  keeping a website accessible at all times.</a:t>
            </a:r>
          </a:p>
          <a:p>
            <a:pPr marL="628650" indent="-514350">
              <a:buFont typeface="+mj-lt"/>
              <a:buAutoNum type="arabicPeriod"/>
            </a:pPr>
            <a:r>
              <a:rPr lang="en-US" sz="3200" b="1" dirty="0">
                <a:solidFill>
                  <a:schemeClr val="accent4">
                    <a:lumMod val="50000"/>
                  </a:schemeClr>
                </a:solidFill>
                <a:latin typeface="Calibri" panose="020F0502020204030204" pitchFamily="34" charset="0"/>
                <a:cs typeface="Calibri" panose="020F0502020204030204" pitchFamily="34" charset="0"/>
              </a:rPr>
              <a:t>(True)</a:t>
            </a:r>
            <a:r>
              <a:rPr lang="en-US" sz="3200" dirty="0">
                <a:latin typeface="Calibri" panose="020F0502020204030204" pitchFamily="34" charset="0"/>
                <a:cs typeface="Calibri" panose="020F0502020204030204" pitchFamily="34" charset="0"/>
              </a:rPr>
              <a:t>  </a:t>
            </a:r>
            <a:r>
              <a:rPr lang="en-US" dirty="0">
                <a:solidFill>
                  <a:srgbClr val="1E1E20"/>
                </a:solidFill>
                <a:latin typeface="Calibri" panose="020F0502020204030204" pitchFamily="34" charset="0"/>
                <a:cs typeface="Calibri" panose="020F0502020204030204" pitchFamily="34" charset="0"/>
              </a:rPr>
              <a:t>There are many real-world examples of weak/narrow AI providing reasonably good accuracy today. </a:t>
            </a:r>
          </a:p>
          <a:p>
            <a:pPr marL="628650" indent="-514350">
              <a:buFont typeface="+mj-lt"/>
              <a:buAutoNum type="arabicPeriod"/>
            </a:pPr>
            <a:r>
              <a:rPr lang="en-US" sz="3200" b="1" dirty="0">
                <a:solidFill>
                  <a:srgbClr val="C00000"/>
                </a:solidFill>
                <a:latin typeface="Calibri" panose="020F0502020204030204" pitchFamily="34" charset="0"/>
                <a:cs typeface="Calibri" panose="020F0502020204030204" pitchFamily="34" charset="0"/>
              </a:rPr>
              <a:t>(False) </a:t>
            </a:r>
            <a:r>
              <a:rPr lang="en-US" dirty="0">
                <a:solidFill>
                  <a:srgbClr val="1E1E20"/>
                </a:solidFill>
                <a:latin typeface="Calibri" panose="020F0502020204030204" pitchFamily="34" charset="0"/>
                <a:cs typeface="Calibri" panose="020F0502020204030204" pitchFamily="34" charset="0"/>
              </a:rPr>
              <a:t>Machine Learning (ML) and Computer Vision (CV) are worthless to use in accessibility testing today. </a:t>
            </a:r>
          </a:p>
          <a:p>
            <a:pPr marL="628650" indent="-514350">
              <a:buFont typeface="+mj-lt"/>
              <a:buAutoNum type="arabicPeriod"/>
            </a:pPr>
            <a:r>
              <a:rPr lang="en-US" sz="3200" b="1" dirty="0">
                <a:solidFill>
                  <a:schemeClr val="accent4">
                    <a:lumMod val="50000"/>
                  </a:schemeClr>
                </a:solidFill>
                <a:latin typeface="Calibri" panose="020F0502020204030204" pitchFamily="34" charset="0"/>
                <a:cs typeface="Calibri" panose="020F0502020204030204" pitchFamily="34" charset="0"/>
              </a:rPr>
              <a:t>(True)</a:t>
            </a:r>
            <a:r>
              <a:rPr lang="en-US" sz="3200" dirty="0">
                <a:latin typeface="Calibri" panose="020F0502020204030204" pitchFamily="34" charset="0"/>
                <a:cs typeface="Calibri" panose="020F0502020204030204" pitchFamily="34" charset="0"/>
              </a:rPr>
              <a:t> </a:t>
            </a:r>
            <a:r>
              <a:rPr lang="en-US" dirty="0">
                <a:solidFill>
                  <a:srgbClr val="1E1E20"/>
                </a:solidFill>
                <a:latin typeface="Calibri" panose="020F0502020204030204" pitchFamily="34" charset="0"/>
                <a:cs typeface="Calibri" panose="020F0502020204030204" pitchFamily="34" charset="0"/>
              </a:rPr>
              <a:t>A company that sells an AI accessibility solution sued an accessibility expert to stop him from expressing his professional opinions about the dangers of overlays.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4976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000"/>
              <a:buFont typeface="Calibri"/>
              <a:buNone/>
            </a:pPr>
            <a:r>
              <a:rPr lang="en-US" dirty="0"/>
              <a:t>Ethical AI in A11Y Today</a:t>
            </a:r>
            <a:endParaRPr dirty="0"/>
          </a:p>
        </p:txBody>
      </p:sp>
    </p:spTree>
    <p:extLst>
      <p:ext uri="{BB962C8B-B14F-4D97-AF65-F5344CB8AC3E}">
        <p14:creationId xmlns:p14="http://schemas.microsoft.com/office/powerpoint/2010/main" val="759436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1324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84E75-9665-6C49-C25C-0548A55931C1}"/>
              </a:ext>
            </a:extLst>
          </p:cNvPr>
          <p:cNvSpPr>
            <a:spLocks noGrp="1"/>
          </p:cNvSpPr>
          <p:nvPr>
            <p:ph type="title"/>
          </p:nvPr>
        </p:nvSpPr>
        <p:spPr/>
        <p:txBody>
          <a:bodyPr/>
          <a:lstStyle/>
          <a:p>
            <a:r>
              <a:rPr lang="en-US" dirty="0">
                <a:solidFill>
                  <a:schemeClr val="bg1"/>
                </a:solidFill>
              </a:rPr>
              <a:t>Deque’s Investment in AI for Digital Equality</a:t>
            </a:r>
          </a:p>
        </p:txBody>
      </p:sp>
      <p:sp>
        <p:nvSpPr>
          <p:cNvPr id="5" name="Text Placeholder 4">
            <a:extLst>
              <a:ext uri="{FF2B5EF4-FFF2-40B4-BE49-F238E27FC236}">
                <a16:creationId xmlns:a16="http://schemas.microsoft.com/office/drawing/2014/main" id="{F41A1728-41A3-E03C-D57C-1FD529A4BA64}"/>
              </a:ext>
            </a:extLst>
          </p:cNvPr>
          <p:cNvSpPr>
            <a:spLocks noGrp="1"/>
          </p:cNvSpPr>
          <p:nvPr>
            <p:ph type="body" idx="1"/>
          </p:nvPr>
        </p:nvSpPr>
        <p:spPr/>
        <p:txBody>
          <a:bodyPr/>
          <a:lstStyle/>
          <a:p>
            <a:r>
              <a:rPr lang="en-US" dirty="0">
                <a:solidFill>
                  <a:schemeClr val="bg1"/>
                </a:solidFill>
              </a:rPr>
              <a:t>Our approach to AI is </a:t>
            </a:r>
            <a:r>
              <a:rPr lang="en-US" b="1" dirty="0">
                <a:solidFill>
                  <a:schemeClr val="bg1"/>
                </a:solidFill>
              </a:rPr>
              <a:t>human centric</a:t>
            </a:r>
          </a:p>
          <a:p>
            <a:pPr lvl="1"/>
            <a:r>
              <a:rPr lang="en-US" dirty="0">
                <a:solidFill>
                  <a:schemeClr val="bg1"/>
                </a:solidFill>
              </a:rPr>
              <a:t>Greatest accuracy + very high ROI</a:t>
            </a:r>
          </a:p>
          <a:p>
            <a:r>
              <a:rPr lang="en-US" dirty="0">
                <a:solidFill>
                  <a:schemeClr val="bg1"/>
                </a:solidFill>
              </a:rPr>
              <a:t>Dedicated </a:t>
            </a:r>
            <a:r>
              <a:rPr lang="en-US" b="1" dirty="0">
                <a:solidFill>
                  <a:schemeClr val="bg1"/>
                </a:solidFill>
              </a:rPr>
              <a:t>AI expert team &lt; humans</a:t>
            </a:r>
          </a:p>
          <a:p>
            <a:r>
              <a:rPr lang="en-US" dirty="0">
                <a:solidFill>
                  <a:schemeClr val="bg1"/>
                </a:solidFill>
              </a:rPr>
              <a:t>AI training data </a:t>
            </a:r>
          </a:p>
          <a:p>
            <a:pPr lvl="1"/>
            <a:r>
              <a:rPr lang="en-US" dirty="0">
                <a:solidFill>
                  <a:schemeClr val="bg1"/>
                </a:solidFill>
              </a:rPr>
              <a:t>Over 5,000,000 individual object labels</a:t>
            </a:r>
          </a:p>
          <a:p>
            <a:pPr lvl="1"/>
            <a:r>
              <a:rPr lang="en-US" dirty="0">
                <a:solidFill>
                  <a:schemeClr val="bg1"/>
                </a:solidFill>
              </a:rPr>
              <a:t>Very high quality</a:t>
            </a:r>
          </a:p>
          <a:p>
            <a:pPr lvl="1"/>
            <a:r>
              <a:rPr lang="en-US" dirty="0">
                <a:solidFill>
                  <a:schemeClr val="bg1"/>
                </a:solidFill>
              </a:rPr>
              <a:t>Growing every minute</a:t>
            </a:r>
          </a:p>
          <a:p>
            <a:r>
              <a:rPr lang="en-US" dirty="0">
                <a:solidFill>
                  <a:schemeClr val="bg1"/>
                </a:solidFill>
              </a:rPr>
              <a:t>Allow </a:t>
            </a:r>
            <a:r>
              <a:rPr lang="en-US" b="1" dirty="0">
                <a:solidFill>
                  <a:schemeClr val="bg1"/>
                </a:solidFill>
              </a:rPr>
              <a:t>humans</a:t>
            </a:r>
            <a:r>
              <a:rPr lang="en-US" dirty="0">
                <a:solidFill>
                  <a:schemeClr val="bg1"/>
                </a:solidFill>
              </a:rPr>
              <a:t> to overrule (teach) our AI</a:t>
            </a:r>
          </a:p>
        </p:txBody>
      </p:sp>
      <p:pic>
        <p:nvPicPr>
          <p:cNvPr id="6" name="Picture 5" descr="Accessibility for Good&#10;">
            <a:extLst>
              <a:ext uri="{FF2B5EF4-FFF2-40B4-BE49-F238E27FC236}">
                <a16:creationId xmlns:a16="http://schemas.microsoft.com/office/drawing/2014/main" id="{96FB3326-05B5-CD7F-86FF-F00D8E9713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99947" y="1333252"/>
            <a:ext cx="4157272" cy="4669757"/>
          </a:xfrm>
          <a:prstGeom prst="rect">
            <a:avLst/>
          </a:prstGeom>
        </p:spPr>
      </p:pic>
    </p:spTree>
    <p:extLst>
      <p:ext uri="{BB962C8B-B14F-4D97-AF65-F5344CB8AC3E}">
        <p14:creationId xmlns:p14="http://schemas.microsoft.com/office/powerpoint/2010/main" val="2067076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B5D69E-DB70-6A92-D1F8-C8A2D46D1B88}"/>
              </a:ext>
            </a:extLst>
          </p:cNvPr>
          <p:cNvSpPr>
            <a:spLocks noGrp="1"/>
          </p:cNvSpPr>
          <p:nvPr>
            <p:ph type="title"/>
          </p:nvPr>
        </p:nvSpPr>
        <p:spPr>
          <a:xfrm>
            <a:off x="838200" y="2370138"/>
            <a:ext cx="10515600" cy="2852737"/>
          </a:xfrm>
        </p:spPr>
        <p:txBody>
          <a:bodyPr>
            <a:normAutofit fontScale="90000"/>
          </a:bodyPr>
          <a:lstStyle/>
          <a:p>
            <a:pPr algn="r">
              <a:lnSpc>
                <a:spcPct val="100000"/>
              </a:lnSpc>
            </a:pPr>
            <a:r>
              <a:rPr lang="en-US" sz="4000" i="0" u="none" strike="noStrike" dirty="0">
                <a:solidFill>
                  <a:schemeClr val="bg1"/>
                </a:solidFill>
                <a:effectLst/>
                <a:latin typeface="Calibri" panose="020F0502020204030204" pitchFamily="34" charset="0"/>
                <a:cs typeface="Calibri" panose="020F0502020204030204" pitchFamily="34" charset="0"/>
              </a:rPr>
              <a:t>“Human-centered AI is an </a:t>
            </a:r>
            <a:br>
              <a:rPr lang="en-US" sz="4000" i="0" u="none" strike="noStrike" dirty="0">
                <a:solidFill>
                  <a:schemeClr val="bg1"/>
                </a:solidFill>
                <a:effectLst/>
                <a:latin typeface="Calibri" panose="020F0502020204030204" pitchFamily="34" charset="0"/>
                <a:cs typeface="Calibri" panose="020F0502020204030204" pitchFamily="34" charset="0"/>
              </a:rPr>
            </a:br>
            <a:r>
              <a:rPr lang="en-US" sz="4000" i="0" u="none" strike="noStrike" dirty="0">
                <a:solidFill>
                  <a:schemeClr val="bg1"/>
                </a:solidFill>
                <a:effectLst/>
                <a:latin typeface="Calibri" panose="020F0502020204030204" pitchFamily="34" charset="0"/>
                <a:cs typeface="Calibri" panose="020F0502020204030204" pitchFamily="34" charset="0"/>
              </a:rPr>
              <a:t>emerging discipline intent on creating </a:t>
            </a:r>
            <a:br>
              <a:rPr lang="en-US" sz="4000" i="0" u="none" strike="noStrike" dirty="0">
                <a:solidFill>
                  <a:schemeClr val="bg1"/>
                </a:solidFill>
                <a:effectLst/>
                <a:latin typeface="Calibri" panose="020F0502020204030204" pitchFamily="34" charset="0"/>
                <a:cs typeface="Calibri" panose="020F0502020204030204" pitchFamily="34" charset="0"/>
              </a:rPr>
            </a:br>
            <a:r>
              <a:rPr lang="en-US" sz="4000" i="0" u="none" strike="noStrike" dirty="0">
                <a:solidFill>
                  <a:schemeClr val="bg1"/>
                </a:solidFill>
                <a:effectLst/>
                <a:latin typeface="Calibri" panose="020F0502020204030204" pitchFamily="34" charset="0"/>
                <a:cs typeface="Calibri" panose="020F0502020204030204" pitchFamily="34" charset="0"/>
              </a:rPr>
              <a:t>AI systems that amplify and augment </a:t>
            </a:r>
            <a:br>
              <a:rPr lang="en-US" sz="4000" i="0" u="none" strike="noStrike" dirty="0">
                <a:solidFill>
                  <a:schemeClr val="bg1"/>
                </a:solidFill>
                <a:effectLst/>
                <a:latin typeface="Calibri" panose="020F0502020204030204" pitchFamily="34" charset="0"/>
                <a:cs typeface="Calibri" panose="020F0502020204030204" pitchFamily="34" charset="0"/>
              </a:rPr>
            </a:br>
            <a:r>
              <a:rPr lang="en-US" sz="4000" i="0" u="none" strike="noStrike" dirty="0">
                <a:solidFill>
                  <a:schemeClr val="bg1"/>
                </a:solidFill>
                <a:effectLst/>
                <a:latin typeface="Calibri" panose="020F0502020204030204" pitchFamily="34" charset="0"/>
                <a:cs typeface="Calibri" panose="020F0502020204030204" pitchFamily="34" charset="0"/>
              </a:rPr>
              <a:t>rather than displace human abilitie</a:t>
            </a:r>
            <a:r>
              <a:rPr lang="en-US" sz="4000" dirty="0">
                <a:solidFill>
                  <a:schemeClr val="bg1"/>
                </a:solidFill>
                <a:latin typeface="Calibri" panose="020F0502020204030204" pitchFamily="34" charset="0"/>
                <a:cs typeface="Calibri" panose="020F0502020204030204" pitchFamily="34" charset="0"/>
              </a:rPr>
              <a:t>s.”</a:t>
            </a:r>
            <a:br>
              <a:rPr lang="en-US" sz="4000" dirty="0">
                <a:solidFill>
                  <a:schemeClr val="bg1"/>
                </a:solidFill>
                <a:latin typeface="Calibri" panose="020F0502020204030204" pitchFamily="34" charset="0"/>
                <a:cs typeface="Calibri" panose="020F0502020204030204" pitchFamily="34" charset="0"/>
              </a:rPr>
            </a:br>
            <a:br>
              <a:rPr lang="en-US" sz="3200" b="1" dirty="0">
                <a:solidFill>
                  <a:schemeClr val="bg1"/>
                </a:solidFill>
                <a:latin typeface="Calibri" panose="020F0502020204030204" pitchFamily="34" charset="0"/>
                <a:cs typeface="Calibri" panose="020F0502020204030204" pitchFamily="34" charset="0"/>
              </a:rPr>
            </a:b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Noé</a:t>
            </a:r>
            <a:r>
              <a:rPr lang="en-US" sz="2800" dirty="0">
                <a:solidFill>
                  <a:schemeClr val="bg1"/>
                </a:solidFill>
                <a:latin typeface="Calibri" panose="020F0502020204030204" pitchFamily="34" charset="0"/>
                <a:cs typeface="Calibri" panose="020F0502020204030204" pitchFamily="34" charset="0"/>
              </a:rPr>
              <a:t> Barrell</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1673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7C2C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Ready to meet your friendly AI a11y assistant?</a:t>
            </a:r>
          </a:p>
        </p:txBody>
      </p:sp>
      <p:pic>
        <p:nvPicPr>
          <p:cNvPr id="5" name="Picture 4">
            <a:extLst>
              <a:ext uri="{FF2B5EF4-FFF2-40B4-BE49-F238E27FC236}">
                <a16:creationId xmlns:a16="http://schemas.microsoft.com/office/drawing/2014/main" id="{80AD3269-EB81-96B3-092D-09BE23394E8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68750" y="1149350"/>
            <a:ext cx="4254500" cy="4559300"/>
          </a:xfrm>
          <a:prstGeom prst="rect">
            <a:avLst/>
          </a:prstGeom>
        </p:spPr>
      </p:pic>
      <p:sp>
        <p:nvSpPr>
          <p:cNvPr id="6" name="Rectangle 5">
            <a:extLst>
              <a:ext uri="{FF2B5EF4-FFF2-40B4-BE49-F238E27FC236}">
                <a16:creationId xmlns:a16="http://schemas.microsoft.com/office/drawing/2014/main" id="{1068D8F4-7891-3EAA-D60E-4D70593C117B}"/>
              </a:ext>
              <a:ext uri="{C183D7F6-B498-43B3-948B-1728B52AA6E4}">
                <adec:decorative xmlns:adec="http://schemas.microsoft.com/office/drawing/2017/decorative" val="1"/>
              </a:ext>
            </a:extLst>
          </p:cNvPr>
          <p:cNvSpPr/>
          <p:nvPr/>
        </p:nvSpPr>
        <p:spPr>
          <a:xfrm>
            <a:off x="1422400" y="187569"/>
            <a:ext cx="9313333" cy="1004835"/>
          </a:xfrm>
          <a:prstGeom prst="rect">
            <a:avLst/>
          </a:prstGeom>
          <a:solidFill>
            <a:srgbClr val="77C2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298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000"/>
              <a:buFont typeface="Calibri"/>
              <a:buNone/>
            </a:pPr>
            <a:r>
              <a:rPr lang="en-US" dirty="0"/>
              <a:t>What is AI?</a:t>
            </a:r>
            <a:endParaRPr dirty="0"/>
          </a:p>
        </p:txBody>
      </p:sp>
      <p:sp>
        <p:nvSpPr>
          <p:cNvPr id="87" name="Google Shape;87;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400"/>
              <a:buNone/>
            </a:pPr>
            <a:r>
              <a:rPr lang="en-US" dirty="0"/>
              <a:t>Artificial Intelligence (AI)</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D314-BB6C-725A-89B9-A6BB213169F7}"/>
              </a:ext>
            </a:extLst>
          </p:cNvPr>
          <p:cNvSpPr>
            <a:spLocks noGrp="1"/>
          </p:cNvSpPr>
          <p:nvPr>
            <p:ph type="title"/>
          </p:nvPr>
        </p:nvSpPr>
        <p:spPr/>
        <p:txBody>
          <a:bodyPr>
            <a:normAutofit fontScale="90000"/>
          </a:bodyPr>
          <a:lstStyle/>
          <a:p>
            <a:r>
              <a:rPr lang="en-US" dirty="0"/>
              <a:t>Axe DevTools Intelligent Guided Tests (IGTs) &amp; AI</a:t>
            </a:r>
          </a:p>
        </p:txBody>
      </p:sp>
      <p:pic>
        <p:nvPicPr>
          <p:cNvPr id="4" name="Google Shape;378;p10" descr="axe DevTools Intelligent Guided Tests screenshot.  Start an Intelligent Guided Test.  Select an IGT, we'll scan you entire page and then you can start testing!  Table (button). Keyboard (button).  Modal Dialog (button).  Interactive Elements (button).  Structure (button). Image (button).  Forms (button).">
            <a:extLst>
              <a:ext uri="{FF2B5EF4-FFF2-40B4-BE49-F238E27FC236}">
                <a16:creationId xmlns:a16="http://schemas.microsoft.com/office/drawing/2014/main" id="{11C8A0F9-F74D-CF61-6AAE-F50F24128A0E}"/>
              </a:ext>
            </a:extLst>
          </p:cNvPr>
          <p:cNvPicPr preferRelativeResize="0"/>
          <p:nvPr/>
        </p:nvPicPr>
        <p:blipFill rotWithShape="1">
          <a:blip r:embed="rId3">
            <a:alphaModFix/>
          </a:blip>
          <a:srcRect/>
          <a:stretch/>
        </p:blipFill>
        <p:spPr>
          <a:xfrm>
            <a:off x="1074045" y="1026320"/>
            <a:ext cx="4547821" cy="5064852"/>
          </a:xfrm>
          <a:prstGeom prst="rect">
            <a:avLst/>
          </a:prstGeom>
          <a:noFill/>
          <a:ln>
            <a:noFill/>
          </a:ln>
        </p:spPr>
      </p:pic>
      <p:sp>
        <p:nvSpPr>
          <p:cNvPr id="3" name="Text Placeholder 2">
            <a:extLst>
              <a:ext uri="{FF2B5EF4-FFF2-40B4-BE49-F238E27FC236}">
                <a16:creationId xmlns:a16="http://schemas.microsoft.com/office/drawing/2014/main" id="{1B595FD2-2C02-8D34-FCA3-7BFF1AD01756}"/>
              </a:ext>
            </a:extLst>
          </p:cNvPr>
          <p:cNvSpPr>
            <a:spLocks noGrp="1"/>
          </p:cNvSpPr>
          <p:nvPr>
            <p:ph type="body" idx="1"/>
          </p:nvPr>
        </p:nvSpPr>
        <p:spPr>
          <a:xfrm>
            <a:off x="6197984" y="1104657"/>
            <a:ext cx="5347855" cy="4732684"/>
          </a:xfrm>
        </p:spPr>
        <p:txBody>
          <a:bodyPr>
            <a:noAutofit/>
          </a:bodyPr>
          <a:lstStyle/>
          <a:p>
            <a:pPr marL="114300" indent="0">
              <a:lnSpc>
                <a:spcPct val="100000"/>
              </a:lnSpc>
              <a:spcBef>
                <a:spcPts val="0"/>
              </a:spcBef>
              <a:buNone/>
            </a:pPr>
            <a:r>
              <a:rPr lang="en-US" sz="2400" dirty="0"/>
              <a:t>We use narrow AI in IGT</a:t>
            </a:r>
          </a:p>
          <a:p>
            <a:pPr lvl="1">
              <a:lnSpc>
                <a:spcPct val="100000"/>
              </a:lnSpc>
              <a:spcBef>
                <a:spcPts val="0"/>
              </a:spcBef>
            </a:pPr>
            <a:r>
              <a:rPr lang="en-US" sz="2000" dirty="0"/>
              <a:t>Auto detect WCAG issues </a:t>
            </a:r>
          </a:p>
          <a:p>
            <a:pPr lvl="2">
              <a:lnSpc>
                <a:spcPct val="100000"/>
              </a:lnSpc>
              <a:spcBef>
                <a:spcPts val="0"/>
              </a:spcBef>
              <a:spcAft>
                <a:spcPts val="600"/>
              </a:spcAft>
            </a:pPr>
            <a:r>
              <a:rPr lang="en-US" dirty="0"/>
              <a:t>When possible</a:t>
            </a:r>
          </a:p>
          <a:p>
            <a:pPr lvl="1">
              <a:lnSpc>
                <a:spcPct val="100000"/>
              </a:lnSpc>
              <a:spcBef>
                <a:spcPts val="0"/>
              </a:spcBef>
            </a:pPr>
            <a:r>
              <a:rPr lang="en-US" sz="2000" dirty="0"/>
              <a:t>Ask YOU a focused question when AI is not sure it is a WCAG issue</a:t>
            </a:r>
          </a:p>
          <a:p>
            <a:pPr marL="1028700" lvl="2" indent="0">
              <a:lnSpc>
                <a:spcPct val="100000"/>
              </a:lnSpc>
              <a:spcBef>
                <a:spcPts val="0"/>
              </a:spcBef>
              <a:buNone/>
            </a:pPr>
            <a:endParaRPr lang="en-US" sz="2400" dirty="0"/>
          </a:p>
          <a:p>
            <a:pPr marL="114300" indent="0">
              <a:lnSpc>
                <a:spcPct val="100000"/>
              </a:lnSpc>
              <a:spcBef>
                <a:spcPts val="0"/>
              </a:spcBef>
              <a:buNone/>
            </a:pPr>
            <a:r>
              <a:rPr lang="en-US" sz="2400" dirty="0"/>
              <a:t>Benefits</a:t>
            </a:r>
          </a:p>
          <a:p>
            <a:pPr lvl="1">
              <a:lnSpc>
                <a:spcPct val="100000"/>
              </a:lnSpc>
              <a:spcBef>
                <a:spcPts val="0"/>
              </a:spcBef>
            </a:pPr>
            <a:r>
              <a:rPr lang="en-US" sz="2000" dirty="0"/>
              <a:t>More checks are automated</a:t>
            </a:r>
          </a:p>
          <a:p>
            <a:pPr lvl="2">
              <a:lnSpc>
                <a:spcPct val="100000"/>
              </a:lnSpc>
              <a:spcBef>
                <a:spcPts val="0"/>
              </a:spcBef>
              <a:spcAft>
                <a:spcPts val="600"/>
              </a:spcAft>
            </a:pPr>
            <a:r>
              <a:rPr lang="en-US" dirty="0"/>
              <a:t>and accurate!</a:t>
            </a:r>
          </a:p>
          <a:p>
            <a:pPr lvl="1">
              <a:lnSpc>
                <a:spcPct val="100000"/>
              </a:lnSpc>
              <a:spcBef>
                <a:spcPts val="0"/>
              </a:spcBef>
              <a:spcAft>
                <a:spcPts val="600"/>
              </a:spcAft>
            </a:pPr>
            <a:r>
              <a:rPr lang="en-US" sz="2000" dirty="0"/>
              <a:t>A11Y testing can be faster</a:t>
            </a:r>
          </a:p>
          <a:p>
            <a:pPr lvl="1">
              <a:lnSpc>
                <a:spcPct val="100000"/>
              </a:lnSpc>
              <a:spcBef>
                <a:spcPts val="0"/>
              </a:spcBef>
            </a:pPr>
            <a:r>
              <a:rPr lang="en-US" sz="2000" dirty="0"/>
              <a:t>YOU get to focus your brainpower on items that Narrow AI can’t learn </a:t>
            </a:r>
            <a:br>
              <a:rPr lang="en-US" sz="2000" dirty="0"/>
            </a:br>
            <a:r>
              <a:rPr lang="en-US" sz="2000" i="1" dirty="0"/>
              <a:t>(or hasn’t learned yet)</a:t>
            </a:r>
          </a:p>
        </p:txBody>
      </p:sp>
    </p:spTree>
    <p:extLst>
      <p:ext uri="{BB962C8B-B14F-4D97-AF65-F5344CB8AC3E}">
        <p14:creationId xmlns:p14="http://schemas.microsoft.com/office/powerpoint/2010/main" val="3739977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8" name="Google Shape;358;g1dbcc024d1f_0_21"/>
          <p:cNvSpPr txBox="1">
            <a:spLocks noGrp="1"/>
          </p:cNvSpPr>
          <p:nvPr>
            <p:ph type="title"/>
          </p:nvPr>
        </p:nvSpPr>
        <p:spPr>
          <a:xfrm>
            <a:off x="838200" y="187569"/>
            <a:ext cx="11139900" cy="100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7C8"/>
              </a:buClr>
              <a:buSzPts val="1800"/>
              <a:buNone/>
            </a:pPr>
            <a:r>
              <a:rPr lang="en-US" sz="3600" dirty="0">
                <a:solidFill>
                  <a:schemeClr val="accent1"/>
                </a:solidFill>
                <a:latin typeface="Calibri"/>
                <a:ea typeface="Calibri"/>
                <a:cs typeface="Calibri"/>
                <a:sym typeface="Calibri"/>
              </a:rPr>
              <a:t>Problem: </a:t>
            </a:r>
            <a:r>
              <a:rPr lang="en-US" sz="3600" b="0" i="0" u="none" strike="noStrike" dirty="0">
                <a:solidFill>
                  <a:schemeClr val="accent1"/>
                </a:solidFill>
                <a:latin typeface="Calibri"/>
                <a:ea typeface="Calibri"/>
                <a:cs typeface="Calibri"/>
                <a:sym typeface="Calibri"/>
              </a:rPr>
              <a:t>Understanding complex color contrast situations</a:t>
            </a:r>
            <a:endParaRPr sz="3600" dirty="0">
              <a:solidFill>
                <a:schemeClr val="accent1"/>
              </a:solidFill>
              <a:latin typeface="Calibri"/>
              <a:ea typeface="Calibri"/>
              <a:cs typeface="Calibri"/>
              <a:sym typeface="Calibri"/>
            </a:endParaRPr>
          </a:p>
        </p:txBody>
      </p:sp>
      <p:sp>
        <p:nvSpPr>
          <p:cNvPr id="357" name="Google Shape;357;g1dbcc024d1f_0_21"/>
          <p:cNvSpPr txBox="1">
            <a:spLocks noGrp="1"/>
          </p:cNvSpPr>
          <p:nvPr>
            <p:ph type="body" idx="1"/>
          </p:nvPr>
        </p:nvSpPr>
        <p:spPr>
          <a:xfrm>
            <a:off x="501250" y="1438175"/>
            <a:ext cx="4448702" cy="3602400"/>
          </a:xfrm>
          <a:prstGeom prst="rect">
            <a:avLst/>
          </a:prstGeom>
          <a:noFill/>
          <a:ln>
            <a:noFill/>
          </a:ln>
        </p:spPr>
        <p:txBody>
          <a:bodyPr spcFirstLastPara="1" wrap="square" lIns="91425" tIns="45700" rIns="91425" bIns="45700" anchor="t" anchorCtr="0">
            <a:noAutofit/>
          </a:bodyPr>
          <a:lstStyle/>
          <a:p>
            <a:pPr marL="57150" lvl="0" indent="0" algn="l" rtl="0">
              <a:lnSpc>
                <a:spcPct val="100000"/>
              </a:lnSpc>
              <a:spcBef>
                <a:spcPts val="0"/>
              </a:spcBef>
              <a:spcAft>
                <a:spcPts val="0"/>
              </a:spcAft>
              <a:buNone/>
            </a:pPr>
            <a:r>
              <a:rPr lang="en-US" sz="2400" b="0" i="0" u="none" strike="noStrike" dirty="0">
                <a:solidFill>
                  <a:srgbClr val="000000"/>
                </a:solidFill>
                <a:latin typeface="Calibri" panose="020F0502020204030204" pitchFamily="34" charset="0"/>
                <a:ea typeface="Arial"/>
                <a:cs typeface="Calibri" panose="020F0502020204030204" pitchFamily="34" charset="0"/>
                <a:sym typeface="Arial"/>
              </a:rPr>
              <a:t>We use </a:t>
            </a:r>
            <a:r>
              <a:rPr lang="en-US" sz="2400" b="1" i="0" u="none" strike="noStrike" dirty="0">
                <a:solidFill>
                  <a:srgbClr val="000000"/>
                </a:solidFill>
                <a:latin typeface="Calibri" panose="020F0502020204030204" pitchFamily="34" charset="0"/>
                <a:ea typeface="Arial"/>
                <a:cs typeface="Calibri" panose="020F0502020204030204" pitchFamily="34" charset="0"/>
                <a:sym typeface="Arial"/>
              </a:rPr>
              <a:t>visual text and background rendering</a:t>
            </a:r>
            <a:endParaRPr dirty="0">
              <a:latin typeface="Calibri" panose="020F0502020204030204" pitchFamily="34" charset="0"/>
              <a:cs typeface="Calibri" panose="020F0502020204030204" pitchFamily="34" charset="0"/>
            </a:endParaRPr>
          </a:p>
          <a:p>
            <a:pPr marL="514350" lvl="2" indent="-342900" algn="l" rtl="0">
              <a:lnSpc>
                <a:spcPct val="100000"/>
              </a:lnSpc>
              <a:spcBef>
                <a:spcPts val="600"/>
              </a:spcBef>
              <a:spcAft>
                <a:spcPts val="0"/>
              </a:spcAft>
              <a:buSzPts val="1800"/>
              <a:buChar char="•"/>
            </a:pPr>
            <a:r>
              <a:rPr lang="en-US" sz="2400" b="0" i="0" u="none" strike="noStrike" dirty="0">
                <a:solidFill>
                  <a:srgbClr val="000000"/>
                </a:solidFill>
                <a:latin typeface="Calibri" panose="020F0502020204030204" pitchFamily="34" charset="0"/>
                <a:ea typeface="Arial"/>
                <a:cs typeface="Calibri" panose="020F0502020204030204" pitchFamily="34" charset="0"/>
                <a:sym typeface="Arial"/>
              </a:rPr>
              <a:t>Automatically calculate the range of color contrast values</a:t>
            </a:r>
            <a:br>
              <a:rPr lang="en-US" sz="2400" b="0" i="0" u="none" strike="noStrike" dirty="0">
                <a:solidFill>
                  <a:srgbClr val="000000"/>
                </a:solidFill>
                <a:latin typeface="Calibri" panose="020F0502020204030204" pitchFamily="34" charset="0"/>
                <a:ea typeface="Arial"/>
                <a:cs typeface="Calibri" panose="020F0502020204030204" pitchFamily="34" charset="0"/>
                <a:sym typeface="Arial"/>
              </a:rPr>
            </a:br>
            <a:endParaRPr dirty="0">
              <a:latin typeface="Calibri" panose="020F0502020204030204" pitchFamily="34" charset="0"/>
              <a:cs typeface="Calibri" panose="020F0502020204030204" pitchFamily="34" charset="0"/>
            </a:endParaRPr>
          </a:p>
          <a:p>
            <a:pPr marL="514350" lvl="2" indent="-342900" algn="l" rtl="0">
              <a:lnSpc>
                <a:spcPct val="100000"/>
              </a:lnSpc>
              <a:spcBef>
                <a:spcPts val="600"/>
              </a:spcBef>
              <a:spcAft>
                <a:spcPts val="0"/>
              </a:spcAft>
              <a:buSzPts val="1800"/>
              <a:buChar char="•"/>
            </a:pPr>
            <a:r>
              <a:rPr lang="en-US" sz="2400" b="0" i="0" u="none" strike="noStrike" dirty="0">
                <a:solidFill>
                  <a:srgbClr val="000000"/>
                </a:solidFill>
                <a:latin typeface="Calibri" panose="020F0502020204030204" pitchFamily="34" charset="0"/>
                <a:ea typeface="Arial"/>
                <a:cs typeface="Calibri" panose="020F0502020204030204" pitchFamily="34" charset="0"/>
                <a:sym typeface="Arial"/>
              </a:rPr>
              <a:t>CV components use </a:t>
            </a:r>
            <a:br>
              <a:rPr lang="en-US" sz="2400" b="0" i="0" u="none" strike="noStrike" dirty="0">
                <a:solidFill>
                  <a:srgbClr val="000000"/>
                </a:solidFill>
                <a:latin typeface="Calibri" panose="020F0502020204030204" pitchFamily="34" charset="0"/>
                <a:ea typeface="Arial"/>
                <a:cs typeface="Calibri" panose="020F0502020204030204" pitchFamily="34" charset="0"/>
                <a:sym typeface="Arial"/>
              </a:rPr>
            </a:br>
            <a:r>
              <a:rPr lang="en-US" sz="2400" b="0" i="0" u="none" strike="noStrike" dirty="0">
                <a:solidFill>
                  <a:srgbClr val="000000"/>
                </a:solidFill>
                <a:latin typeface="Calibri" panose="020F0502020204030204" pitchFamily="34" charset="0"/>
                <a:ea typeface="Arial"/>
                <a:cs typeface="Calibri" panose="020F0502020204030204" pitchFamily="34" charset="0"/>
                <a:sym typeface="Arial"/>
              </a:rPr>
              <a:t>the range to determine whether there is an issue</a:t>
            </a:r>
            <a:endParaRPr sz="2400" dirty="0">
              <a:latin typeface="Calibri" panose="020F0502020204030204" pitchFamily="34" charset="0"/>
              <a:cs typeface="Calibri" panose="020F0502020204030204" pitchFamily="34" charset="0"/>
            </a:endParaRPr>
          </a:p>
        </p:txBody>
      </p:sp>
      <p:pic>
        <p:nvPicPr>
          <p:cNvPr id="359" name="Google Shape;359;g1dbcc024d1f_0_21" descr="Using AI, IGT is running complex color contrast testing using computer vision to look at any text on a complex background or embedded in an image."/>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04500" y="1877077"/>
            <a:ext cx="6482698" cy="2070159"/>
          </a:xfrm>
          <a:prstGeom prst="rect">
            <a:avLst/>
          </a:prstGeom>
          <a:noFill/>
          <a:ln w="9525" cap="flat" cmpd="sng">
            <a:solidFill>
              <a:srgbClr val="CCCCCC"/>
            </a:solidFill>
            <a:prstDash val="solid"/>
            <a:round/>
            <a:headEnd type="none" w="sm" len="sm"/>
            <a:tailEnd type="none" w="sm" len="sm"/>
          </a:ln>
          <a:effectLst>
            <a:outerShdw blurRad="85725" dist="76200" dir="2460000" algn="bl" rotWithShape="0">
              <a:srgbClr val="000000">
                <a:alpha val="25000"/>
              </a:srgbClr>
            </a:outerShdw>
          </a:effectLst>
        </p:spPr>
      </p:pic>
      <p:pic>
        <p:nvPicPr>
          <p:cNvPr id="360" name="Google Shape;360;g1dbcc024d1f_0_21" descr="AI color contrast in IGT has finished.  The screenshot shows this message: Automatic color contrast review complete.  4 passed.  19 failed and are in &quot;automatic issues.  7 need manual review and are in &quot;needs review&quot;"/>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821875" y="3431885"/>
            <a:ext cx="5414051" cy="2417775"/>
          </a:xfrm>
          <a:prstGeom prst="rect">
            <a:avLst/>
          </a:prstGeom>
          <a:noFill/>
          <a:ln w="9525" cap="flat" cmpd="sng">
            <a:solidFill>
              <a:srgbClr val="CCCCCC"/>
            </a:solidFill>
            <a:prstDash val="solid"/>
            <a:round/>
            <a:headEnd type="none" w="sm" len="sm"/>
            <a:tailEnd type="none" w="sm" len="sm"/>
          </a:ln>
          <a:effectLst>
            <a:outerShdw blurRad="71438" dist="76200" dir="2460000" algn="bl" rotWithShape="0">
              <a:srgbClr val="000000">
                <a:alpha val="25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g1dbcc024d1f_0_13"/>
          <p:cNvSpPr txBox="1">
            <a:spLocks noGrp="1"/>
          </p:cNvSpPr>
          <p:nvPr>
            <p:ph type="title"/>
          </p:nvPr>
        </p:nvSpPr>
        <p:spPr>
          <a:xfrm>
            <a:off x="838200" y="187569"/>
            <a:ext cx="10515600" cy="100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7C8"/>
              </a:buClr>
              <a:buSzPts val="1800"/>
              <a:buNone/>
            </a:pPr>
            <a:r>
              <a:rPr lang="en-US" dirty="0"/>
              <a:t>Problem: What goes with what?</a:t>
            </a:r>
            <a:endParaRPr dirty="0"/>
          </a:p>
        </p:txBody>
      </p:sp>
      <p:sp>
        <p:nvSpPr>
          <p:cNvPr id="348" name="Google Shape;348;g1dbcc024d1f_0_13"/>
          <p:cNvSpPr txBox="1">
            <a:spLocks noGrp="1"/>
          </p:cNvSpPr>
          <p:nvPr>
            <p:ph type="body" idx="1"/>
          </p:nvPr>
        </p:nvSpPr>
        <p:spPr>
          <a:xfrm>
            <a:off x="595300" y="1723925"/>
            <a:ext cx="4973700" cy="36432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1000"/>
              </a:spcBef>
              <a:spcAft>
                <a:spcPts val="0"/>
              </a:spcAft>
              <a:buSzPts val="1800"/>
              <a:buNone/>
            </a:pPr>
            <a:r>
              <a:rPr lang="en-US" sz="2400" b="0" i="0" u="none" strike="noStrike" dirty="0">
                <a:solidFill>
                  <a:srgbClr val="000000"/>
                </a:solidFill>
                <a:latin typeface="Calibri" panose="020F0502020204030204" pitchFamily="34" charset="0"/>
                <a:ea typeface="Arial"/>
                <a:cs typeface="Calibri" panose="020F0502020204030204" pitchFamily="34" charset="0"/>
                <a:sym typeface="Arial"/>
              </a:rPr>
              <a:t>Our </a:t>
            </a:r>
            <a:r>
              <a:rPr lang="en-US" sz="2400" b="1" i="0" u="none" strike="noStrike" dirty="0">
                <a:solidFill>
                  <a:srgbClr val="000000"/>
                </a:solidFill>
                <a:latin typeface="Calibri" panose="020F0502020204030204" pitchFamily="34" charset="0"/>
                <a:ea typeface="Arial"/>
                <a:cs typeface="Calibri" panose="020F0502020204030204" pitchFamily="34" charset="0"/>
                <a:sym typeface="Arial"/>
              </a:rPr>
              <a:t>OCR model </a:t>
            </a:r>
            <a:r>
              <a:rPr lang="en-US" sz="2400" b="0" i="0" u="none" strike="noStrike" dirty="0">
                <a:solidFill>
                  <a:srgbClr val="000000"/>
                </a:solidFill>
                <a:latin typeface="Calibri" panose="020F0502020204030204" pitchFamily="34" charset="0"/>
                <a:ea typeface="Arial"/>
                <a:cs typeface="Calibri" panose="020F0502020204030204" pitchFamily="34" charset="0"/>
                <a:sym typeface="Arial"/>
              </a:rPr>
              <a:t>evaluates </a:t>
            </a:r>
            <a:br>
              <a:rPr lang="en-US" sz="2400" b="0" i="0" u="none" strike="noStrike" dirty="0">
                <a:solidFill>
                  <a:srgbClr val="000000"/>
                </a:solidFill>
                <a:latin typeface="Calibri" panose="020F0502020204030204" pitchFamily="34" charset="0"/>
                <a:ea typeface="Arial"/>
                <a:cs typeface="Calibri" panose="020F0502020204030204" pitchFamily="34" charset="0"/>
                <a:sym typeface="Arial"/>
              </a:rPr>
            </a:br>
            <a:r>
              <a:rPr lang="en-US" sz="2400" b="0" i="0" u="none" strike="noStrike" dirty="0">
                <a:solidFill>
                  <a:srgbClr val="000000"/>
                </a:solidFill>
                <a:latin typeface="Calibri" panose="020F0502020204030204" pitchFamily="34" charset="0"/>
                <a:ea typeface="Arial"/>
                <a:cs typeface="Calibri" panose="020F0502020204030204" pitchFamily="34" charset="0"/>
                <a:sym typeface="Arial"/>
              </a:rPr>
              <a:t>the text associated with form labels and uses it to validate </a:t>
            </a:r>
            <a:br>
              <a:rPr lang="en-US" sz="2400" dirty="0">
                <a:solidFill>
                  <a:srgbClr val="000000"/>
                </a:solidFill>
                <a:latin typeface="Calibri" panose="020F0502020204030204" pitchFamily="34" charset="0"/>
                <a:ea typeface="Arial"/>
                <a:cs typeface="Calibri" panose="020F0502020204030204" pitchFamily="34" charset="0"/>
                <a:sym typeface="Arial"/>
              </a:rPr>
            </a:br>
            <a:r>
              <a:rPr lang="en-US" sz="2400" dirty="0">
                <a:solidFill>
                  <a:srgbClr val="000000"/>
                </a:solidFill>
                <a:latin typeface="Calibri" panose="020F0502020204030204" pitchFamily="34" charset="0"/>
                <a:ea typeface="Arial"/>
                <a:cs typeface="Calibri" panose="020F0502020204030204" pitchFamily="34" charset="0"/>
                <a:sym typeface="Arial"/>
              </a:rPr>
              <a:t>t</a:t>
            </a:r>
            <a:r>
              <a:rPr lang="en-US" sz="2400" b="0" i="0" u="none" strike="noStrike" dirty="0">
                <a:solidFill>
                  <a:srgbClr val="000000"/>
                </a:solidFill>
                <a:latin typeface="Calibri" panose="020F0502020204030204" pitchFamily="34" charset="0"/>
                <a:ea typeface="Arial"/>
                <a:cs typeface="Calibri" panose="020F0502020204030204" pitchFamily="34" charset="0"/>
                <a:sym typeface="Arial"/>
              </a:rPr>
              <a:t>he accessible name </a:t>
            </a:r>
            <a:br>
              <a:rPr lang="en-US" sz="2400" b="0" i="0" u="none" strike="noStrike" dirty="0">
                <a:solidFill>
                  <a:srgbClr val="000000"/>
                </a:solidFill>
                <a:latin typeface="Calibri" panose="020F0502020204030204" pitchFamily="34" charset="0"/>
                <a:ea typeface="Arial"/>
                <a:cs typeface="Calibri" panose="020F0502020204030204" pitchFamily="34" charset="0"/>
                <a:sym typeface="Arial"/>
              </a:rPr>
            </a:br>
            <a:r>
              <a:rPr lang="en-US" sz="2400" b="0" i="0" u="none" strike="noStrike" dirty="0">
                <a:solidFill>
                  <a:srgbClr val="000000"/>
                </a:solidFill>
                <a:latin typeface="Calibri" panose="020F0502020204030204" pitchFamily="34" charset="0"/>
                <a:ea typeface="Arial"/>
                <a:cs typeface="Calibri" panose="020F0502020204030204" pitchFamily="34" charset="0"/>
                <a:sym typeface="Arial"/>
              </a:rPr>
              <a:t>for form fields</a:t>
            </a:r>
            <a:endParaRPr sz="2400" b="0" i="0" u="none" strike="noStrike" dirty="0">
              <a:solidFill>
                <a:srgbClr val="000000"/>
              </a:solidFill>
              <a:latin typeface="Calibri" panose="020F0502020204030204" pitchFamily="34" charset="0"/>
              <a:ea typeface="Arial"/>
              <a:cs typeface="Calibri" panose="020F0502020204030204" pitchFamily="34" charset="0"/>
              <a:sym typeface="Arial"/>
            </a:endParaRPr>
          </a:p>
        </p:txBody>
      </p:sp>
      <p:pic>
        <p:nvPicPr>
          <p:cNvPr id="350" name="Google Shape;350;g1dbcc024d1f_0_13" descr="axe DevTools Guided Testing: Forms screenshot"/>
          <p:cNvPicPr preferRelativeResize="0"/>
          <p:nvPr/>
        </p:nvPicPr>
        <p:blipFill rotWithShape="1">
          <a:blip r:embed="rId3" cstate="screen">
            <a:alphaModFix/>
            <a:extLst>
              <a:ext uri="{28A0092B-C50C-407E-A947-70E740481C1C}">
                <a14:useLocalDpi xmlns:a14="http://schemas.microsoft.com/office/drawing/2010/main"/>
              </a:ext>
            </a:extLst>
          </a:blip>
          <a:srcRect b="33634"/>
          <a:stretch/>
        </p:blipFill>
        <p:spPr>
          <a:xfrm>
            <a:off x="6227975" y="1118375"/>
            <a:ext cx="5595124" cy="3457450"/>
          </a:xfrm>
          <a:prstGeom prst="rect">
            <a:avLst/>
          </a:prstGeom>
          <a:noFill/>
          <a:ln w="9525" cap="flat" cmpd="sng">
            <a:solidFill>
              <a:srgbClr val="CCCCCC"/>
            </a:solidFill>
            <a:prstDash val="solid"/>
            <a:round/>
            <a:headEnd type="none" w="sm" len="sm"/>
            <a:tailEnd type="none" w="sm" len="sm"/>
          </a:ln>
          <a:effectLst>
            <a:outerShdw blurRad="85725" dist="76200" dir="2460000" algn="bl" rotWithShape="0">
              <a:srgbClr val="000000">
                <a:alpha val="26000"/>
              </a:srgbClr>
            </a:outerShdw>
          </a:effectLst>
        </p:spPr>
      </p:pic>
      <p:pic>
        <p:nvPicPr>
          <p:cNvPr id="351" name="Google Shape;351;g1dbcc024d1f_0_13" descr="Using AI, IGT has discovered what looks like a label for the first form field and asks the human to review,  The form field and label are shown in context to the page and the form field is highlighted.  The question is:The label text we detected for this field is First name*.  Does this text serve the same purpose as the individual label you see for the field? "/>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147300" y="3188950"/>
            <a:ext cx="6359076" cy="2959075"/>
          </a:xfrm>
          <a:prstGeom prst="rect">
            <a:avLst/>
          </a:prstGeom>
          <a:noFill/>
          <a:ln w="9525" cap="flat" cmpd="sng">
            <a:solidFill>
              <a:srgbClr val="CCCCCC"/>
            </a:solidFill>
            <a:prstDash val="solid"/>
            <a:round/>
            <a:headEnd type="none" w="sm" len="sm"/>
            <a:tailEnd type="none" w="sm" len="sm"/>
          </a:ln>
          <a:effectLst>
            <a:outerShdw blurRad="85725" dist="76200" dir="2460000" algn="bl" rotWithShape="0">
              <a:srgbClr val="000000">
                <a:alpha val="26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Title"/>
          <p:cNvSpPr txBox="1">
            <a:spLocks noGrp="1"/>
          </p:cNvSpPr>
          <p:nvPr>
            <p:ph type="title"/>
          </p:nvPr>
        </p:nvSpPr>
        <p:spPr>
          <a:xfrm>
            <a:off x="838200" y="187569"/>
            <a:ext cx="10515600" cy="100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7C8"/>
              </a:buClr>
              <a:buSzPts val="1800"/>
              <a:buNone/>
            </a:pPr>
            <a:r>
              <a:rPr lang="en-US" dirty="0"/>
              <a:t>Problem: What is this?</a:t>
            </a:r>
            <a:endParaRPr dirty="0"/>
          </a:p>
        </p:txBody>
      </p:sp>
      <p:sp>
        <p:nvSpPr>
          <p:cNvPr id="334" name="content"/>
          <p:cNvSpPr txBox="1">
            <a:spLocks noGrp="1"/>
          </p:cNvSpPr>
          <p:nvPr>
            <p:ph type="body" idx="1"/>
          </p:nvPr>
        </p:nvSpPr>
        <p:spPr>
          <a:xfrm>
            <a:off x="838200" y="1438175"/>
            <a:ext cx="7470900" cy="4732800"/>
          </a:xfrm>
          <a:prstGeom prst="rect">
            <a:avLst/>
          </a:prstGeom>
          <a:noFill/>
          <a:ln>
            <a:noFill/>
          </a:ln>
        </p:spPr>
        <p:txBody>
          <a:bodyPr spcFirstLastPara="1" wrap="square" lIns="91425" tIns="45700" rIns="91425" bIns="45700" anchor="t" anchorCtr="0">
            <a:noAutofit/>
          </a:bodyPr>
          <a:lstStyle/>
          <a:p>
            <a:pPr marL="342900" lvl="1" indent="-342900" algn="l" rtl="0">
              <a:lnSpc>
                <a:spcPct val="90000"/>
              </a:lnSpc>
              <a:spcBef>
                <a:spcPts val="0"/>
              </a:spcBef>
              <a:spcAft>
                <a:spcPts val="0"/>
              </a:spcAft>
              <a:buSzPts val="1800"/>
              <a:buChar char="•"/>
            </a:pPr>
            <a:r>
              <a:rPr lang="en-US" sz="2000" b="0" i="0" u="none" strike="noStrike" dirty="0">
                <a:solidFill>
                  <a:srgbClr val="000000"/>
                </a:solidFill>
                <a:latin typeface="Calibri" panose="020F0502020204030204" pitchFamily="34" charset="0"/>
                <a:ea typeface="Arial"/>
                <a:cs typeface="Calibri" panose="020F0502020204030204" pitchFamily="34" charset="0"/>
                <a:sym typeface="Arial"/>
              </a:rPr>
              <a:t>Our </a:t>
            </a:r>
            <a:r>
              <a:rPr lang="en-US" sz="2000" b="1" i="0" u="none" strike="noStrike" dirty="0">
                <a:solidFill>
                  <a:srgbClr val="000000"/>
                </a:solidFill>
                <a:latin typeface="Calibri" panose="020F0502020204030204" pitchFamily="34" charset="0"/>
                <a:ea typeface="Arial"/>
                <a:cs typeface="Calibri" panose="020F0502020204030204" pitchFamily="34" charset="0"/>
                <a:sym typeface="Arial"/>
              </a:rPr>
              <a:t>object detection model </a:t>
            </a:r>
            <a:r>
              <a:rPr lang="en-US" sz="2000" b="0" i="0" u="none" strike="noStrike" dirty="0">
                <a:solidFill>
                  <a:srgbClr val="000000"/>
                </a:solidFill>
                <a:latin typeface="Calibri" panose="020F0502020204030204" pitchFamily="34" charset="0"/>
                <a:ea typeface="Arial"/>
                <a:cs typeface="Calibri" panose="020F0502020204030204" pitchFamily="34" charset="0"/>
                <a:sym typeface="Arial"/>
              </a:rPr>
              <a:t>ids &amp; classifies UI objects </a:t>
            </a:r>
            <a:endParaRPr dirty="0">
              <a:latin typeface="Calibri" panose="020F0502020204030204" pitchFamily="34" charset="0"/>
              <a:cs typeface="Calibri" panose="020F0502020204030204" pitchFamily="34" charset="0"/>
            </a:endParaRPr>
          </a:p>
          <a:p>
            <a:pPr marL="800100" lvl="2" indent="-342900" algn="l" rtl="0">
              <a:lnSpc>
                <a:spcPct val="90000"/>
              </a:lnSpc>
              <a:spcBef>
                <a:spcPts val="600"/>
              </a:spcBef>
              <a:spcAft>
                <a:spcPts val="0"/>
              </a:spcAft>
              <a:buSzPts val="1800"/>
              <a:buChar char="•"/>
            </a:pPr>
            <a:r>
              <a:rPr lang="en-US" b="0" i="0" u="none" strike="noStrike" dirty="0">
                <a:solidFill>
                  <a:srgbClr val="000000"/>
                </a:solidFill>
                <a:latin typeface="Calibri" panose="020F0502020204030204" pitchFamily="34" charset="0"/>
                <a:ea typeface="Arial"/>
                <a:cs typeface="Calibri" panose="020F0502020204030204" pitchFamily="34" charset="0"/>
                <a:sym typeface="Arial"/>
              </a:rPr>
              <a:t>detects aspect ratios and sizes</a:t>
            </a:r>
            <a:endParaRPr dirty="0">
              <a:latin typeface="Calibri" panose="020F0502020204030204" pitchFamily="34" charset="0"/>
              <a:cs typeface="Calibri" panose="020F0502020204030204" pitchFamily="34" charset="0"/>
            </a:endParaRPr>
          </a:p>
          <a:p>
            <a:pPr marL="800100" lvl="2" indent="-342900" algn="l" rtl="0">
              <a:lnSpc>
                <a:spcPct val="90000"/>
              </a:lnSpc>
              <a:spcBef>
                <a:spcPts val="600"/>
              </a:spcBef>
              <a:spcAft>
                <a:spcPts val="0"/>
              </a:spcAft>
              <a:buSzPts val="1800"/>
              <a:buChar char="•"/>
            </a:pPr>
            <a:r>
              <a:rPr lang="en-US" dirty="0">
                <a:solidFill>
                  <a:srgbClr val="000000"/>
                </a:solidFill>
                <a:latin typeface="Calibri" panose="020F0502020204030204" pitchFamily="34" charset="0"/>
                <a:ea typeface="Arial"/>
                <a:cs typeface="Calibri" panose="020F0502020204030204" pitchFamily="34" charset="0"/>
                <a:sym typeface="Arial"/>
              </a:rPr>
              <a:t>c</a:t>
            </a:r>
            <a:r>
              <a:rPr lang="en-US" b="0" i="0" u="none" strike="noStrike" dirty="0">
                <a:solidFill>
                  <a:srgbClr val="000000"/>
                </a:solidFill>
                <a:latin typeface="Calibri" panose="020F0502020204030204" pitchFamily="34" charset="0"/>
                <a:ea typeface="Arial"/>
                <a:cs typeface="Calibri" panose="020F0502020204030204" pitchFamily="34" charset="0"/>
                <a:sym typeface="Arial"/>
              </a:rPr>
              <a:t>ombines classification with semantics &amp; user input</a:t>
            </a:r>
            <a:endParaRPr dirty="0">
              <a:latin typeface="Calibri" panose="020F0502020204030204" pitchFamily="34" charset="0"/>
              <a:cs typeface="Calibri" panose="020F0502020204030204" pitchFamily="34" charset="0"/>
            </a:endParaRPr>
          </a:p>
          <a:p>
            <a:pPr marL="800100" lvl="2" indent="-342900" algn="l" rtl="0">
              <a:lnSpc>
                <a:spcPct val="90000"/>
              </a:lnSpc>
              <a:spcBef>
                <a:spcPts val="600"/>
              </a:spcBef>
              <a:spcAft>
                <a:spcPts val="0"/>
              </a:spcAft>
              <a:buSzPts val="1800"/>
              <a:buChar char="•"/>
            </a:pPr>
            <a:r>
              <a:rPr lang="en-US" dirty="0">
                <a:solidFill>
                  <a:srgbClr val="000000"/>
                </a:solidFill>
                <a:latin typeface="Calibri" panose="020F0502020204030204" pitchFamily="34" charset="0"/>
                <a:ea typeface="Arial"/>
                <a:cs typeface="Calibri" panose="020F0502020204030204" pitchFamily="34" charset="0"/>
                <a:sym typeface="Arial"/>
              </a:rPr>
              <a:t>r</a:t>
            </a:r>
            <a:r>
              <a:rPr lang="en-US" b="0" i="0" u="none" strike="noStrike" dirty="0">
                <a:solidFill>
                  <a:srgbClr val="000000"/>
                </a:solidFill>
                <a:latin typeface="Calibri" panose="020F0502020204030204" pitchFamily="34" charset="0"/>
                <a:ea typeface="Arial"/>
                <a:cs typeface="Calibri" panose="020F0502020204030204" pitchFamily="34" charset="0"/>
                <a:sym typeface="Arial"/>
              </a:rPr>
              <a:t>ecognizes single items that map to multiple semantics</a:t>
            </a:r>
            <a:endParaRPr dirty="0">
              <a:latin typeface="Calibri" panose="020F0502020204030204" pitchFamily="34" charset="0"/>
              <a:cs typeface="Calibri" panose="020F0502020204030204" pitchFamily="34" charset="0"/>
            </a:endParaRPr>
          </a:p>
          <a:p>
            <a:pPr marL="342900" lvl="7" indent="-342900" algn="l" rtl="0">
              <a:lnSpc>
                <a:spcPct val="90000"/>
              </a:lnSpc>
              <a:spcBef>
                <a:spcPts val="1100"/>
              </a:spcBef>
              <a:spcAft>
                <a:spcPts val="0"/>
              </a:spcAft>
              <a:buSzPts val="1800"/>
              <a:buChar char="•"/>
            </a:pPr>
            <a:r>
              <a:rPr lang="en-US" sz="2000" b="0" i="0" u="none" strike="noStrike" dirty="0">
                <a:solidFill>
                  <a:srgbClr val="000000"/>
                </a:solidFill>
                <a:latin typeface="Calibri" panose="020F0502020204030204" pitchFamily="34" charset="0"/>
                <a:ea typeface="Arial"/>
                <a:cs typeface="Calibri" panose="020F0502020204030204" pitchFamily="34" charset="0"/>
                <a:sym typeface="Arial"/>
              </a:rPr>
              <a:t>Currently Covers:</a:t>
            </a:r>
          </a:p>
          <a:p>
            <a:pPr marL="800100" lvl="8">
              <a:spcBef>
                <a:spcPts val="1100"/>
              </a:spcBef>
            </a:pPr>
            <a:r>
              <a:rPr lang="en-US" sz="2000" b="0" i="0" u="none" strike="noStrike" dirty="0">
                <a:solidFill>
                  <a:srgbClr val="000000"/>
                </a:solidFill>
                <a:latin typeface="Calibri" panose="020F0502020204030204" pitchFamily="34" charset="0"/>
                <a:ea typeface="Arial"/>
                <a:cs typeface="Calibri" panose="020F0502020204030204" pitchFamily="34" charset="0"/>
                <a:sym typeface="Arial"/>
              </a:rPr>
              <a:t>forms, form fields, form field labels, </a:t>
            </a:r>
            <a:br>
              <a:rPr lang="en-US" sz="2000" b="0" i="0" u="none" strike="noStrike" dirty="0">
                <a:solidFill>
                  <a:srgbClr val="000000"/>
                </a:solidFill>
                <a:latin typeface="Calibri" panose="020F0502020204030204" pitchFamily="34" charset="0"/>
                <a:ea typeface="Arial"/>
                <a:cs typeface="Calibri" panose="020F0502020204030204" pitchFamily="34" charset="0"/>
                <a:sym typeface="Arial"/>
              </a:rPr>
            </a:br>
            <a:r>
              <a:rPr lang="en-US" sz="2000" b="0" i="0" u="none" strike="noStrike" dirty="0">
                <a:solidFill>
                  <a:srgbClr val="000000"/>
                </a:solidFill>
                <a:latin typeface="Calibri" panose="020F0502020204030204" pitchFamily="34" charset="0"/>
                <a:ea typeface="Arial"/>
                <a:cs typeface="Calibri" panose="020F0502020204030204" pitchFamily="34" charset="0"/>
                <a:sym typeface="Arial"/>
              </a:rPr>
              <a:t>data tables, data table headers</a:t>
            </a:r>
            <a:r>
              <a:rPr lang="en-US" sz="2000" dirty="0">
                <a:solidFill>
                  <a:srgbClr val="000000"/>
                </a:solidFill>
                <a:latin typeface="Calibri" panose="020F0502020204030204" pitchFamily="34" charset="0"/>
                <a:ea typeface="Arial"/>
                <a:cs typeface="Calibri" panose="020F0502020204030204" pitchFamily="34" charset="0"/>
                <a:sym typeface="Arial"/>
              </a:rPr>
              <a:t> and</a:t>
            </a:r>
            <a:br>
              <a:rPr lang="en-US" sz="2000" dirty="0">
                <a:solidFill>
                  <a:srgbClr val="000000"/>
                </a:solidFill>
                <a:latin typeface="Calibri" panose="020F0502020204030204" pitchFamily="34" charset="0"/>
                <a:ea typeface="Arial"/>
                <a:cs typeface="Calibri" panose="020F0502020204030204" pitchFamily="34" charset="0"/>
                <a:sym typeface="Arial"/>
              </a:rPr>
            </a:br>
            <a:r>
              <a:rPr lang="en-US" sz="2000" b="0" i="0" u="none" strike="noStrike" dirty="0">
                <a:solidFill>
                  <a:srgbClr val="000000"/>
                </a:solidFill>
                <a:latin typeface="Calibri" panose="020F0502020204030204" pitchFamily="34" charset="0"/>
                <a:ea typeface="Arial"/>
                <a:cs typeface="Calibri" panose="020F0502020204030204" pitchFamily="34" charset="0"/>
                <a:sym typeface="Arial"/>
              </a:rPr>
              <a:t>interactive elements.</a:t>
            </a:r>
            <a:endParaRPr dirty="0">
              <a:latin typeface="Calibri" panose="020F0502020204030204" pitchFamily="34" charset="0"/>
              <a:cs typeface="Calibri" panose="020F0502020204030204" pitchFamily="34" charset="0"/>
            </a:endParaRPr>
          </a:p>
          <a:p>
            <a:pPr marL="342900" lvl="7" indent="-342900" algn="l" rtl="0">
              <a:lnSpc>
                <a:spcPct val="90000"/>
              </a:lnSpc>
              <a:spcBef>
                <a:spcPts val="1700"/>
              </a:spcBef>
              <a:spcAft>
                <a:spcPts val="0"/>
              </a:spcAft>
              <a:buSzPts val="1800"/>
              <a:buChar char="•"/>
            </a:pPr>
            <a:r>
              <a:rPr lang="en-US" sz="2000" dirty="0">
                <a:latin typeface="Calibri" panose="020F0502020204030204" pitchFamily="34" charset="0"/>
                <a:ea typeface="Arial"/>
                <a:cs typeface="Calibri" panose="020F0502020204030204" pitchFamily="34" charset="0"/>
                <a:sym typeface="Arial"/>
              </a:rPr>
              <a:t>More to come!</a:t>
            </a:r>
            <a:endParaRPr sz="2000" dirty="0">
              <a:latin typeface="Calibri" panose="020F0502020204030204" pitchFamily="34" charset="0"/>
              <a:cs typeface="Calibri" panose="020F0502020204030204" pitchFamily="34" charset="0"/>
            </a:endParaRPr>
          </a:p>
        </p:txBody>
      </p:sp>
      <p:pic>
        <p:nvPicPr>
          <p:cNvPr id="336" name="IGT for Tables" descr="axe DevTools Guided Testing: Tables screensho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129749" y="533301"/>
            <a:ext cx="2762199" cy="3735401"/>
          </a:xfrm>
          <a:prstGeom prst="rect">
            <a:avLst/>
          </a:prstGeom>
          <a:noFill/>
          <a:ln w="9525" cap="flat" cmpd="sng">
            <a:solidFill>
              <a:srgbClr val="CCCCCC"/>
            </a:solidFill>
            <a:prstDash val="solid"/>
            <a:round/>
            <a:headEnd type="none" w="sm" len="sm"/>
            <a:tailEnd type="none" w="sm" len="sm"/>
          </a:ln>
          <a:effectLst>
            <a:outerShdw blurRad="85725" dist="76200" dir="2400000" algn="bl" rotWithShape="0">
              <a:srgbClr val="000000">
                <a:alpha val="25000"/>
              </a:srgbClr>
            </a:outerShdw>
          </a:effectLst>
        </p:spPr>
      </p:pic>
      <p:grpSp>
        <p:nvGrpSpPr>
          <p:cNvPr id="337" name="Google Shape;337;g1dbcc024d1f_0_0" descr="Using AI, IGT has discovered what looks like a data table and asks the human to review,  The table is shown in context to the page and the first data cell is highlighted.  The question is: AI identified this as a header cell.  If that is correct, click the This is not a data cell button follow.  "/>
          <p:cNvGrpSpPr/>
          <p:nvPr/>
        </p:nvGrpSpPr>
        <p:grpSpPr>
          <a:xfrm>
            <a:off x="5844375" y="3002025"/>
            <a:ext cx="5726526" cy="2754975"/>
            <a:chOff x="5923500" y="3239425"/>
            <a:chExt cx="5726526" cy="2754975"/>
          </a:xfrm>
        </p:grpSpPr>
        <p:pic>
          <p:nvPicPr>
            <p:cNvPr id="338" name="Google Shape;338;g1dbcc024d1f_0_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923500" y="3239425"/>
              <a:ext cx="2540001" cy="2754975"/>
            </a:xfrm>
            <a:prstGeom prst="rect">
              <a:avLst/>
            </a:prstGeom>
            <a:noFill/>
            <a:ln>
              <a:noFill/>
            </a:ln>
            <a:effectLst>
              <a:outerShdw blurRad="85725" dist="76200" dir="2400000" algn="bl" rotWithShape="0">
                <a:srgbClr val="000000">
                  <a:alpha val="25000"/>
                </a:srgbClr>
              </a:outerShdw>
            </a:effectLst>
          </p:spPr>
        </p:pic>
        <p:pic>
          <p:nvPicPr>
            <p:cNvPr id="339" name="Google Shape;339;g1dbcc024d1f_0_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387300" y="3239425"/>
              <a:ext cx="3262725" cy="2754975"/>
            </a:xfrm>
            <a:prstGeom prst="rect">
              <a:avLst/>
            </a:prstGeom>
            <a:noFill/>
            <a:ln>
              <a:noFill/>
            </a:ln>
            <a:effectLst>
              <a:outerShdw blurRad="85725" dist="76200" dir="2400000" algn="bl" rotWithShape="0">
                <a:srgbClr val="000000">
                  <a:alpha val="25000"/>
                </a:srgbClr>
              </a:outerShdw>
            </a:effectLst>
          </p:spPr>
        </p:pic>
      </p:grpSp>
      <p:sp>
        <p:nvSpPr>
          <p:cNvPr id="340" name="Google Shape;340;g1dbcc024d1f_0_0">
            <a:extLst>
              <a:ext uri="{C183D7F6-B498-43B3-948B-1728B52AA6E4}">
                <adec:decorative xmlns:adec="http://schemas.microsoft.com/office/drawing/2017/decorative" val="1"/>
              </a:ext>
            </a:extLst>
          </p:cNvPr>
          <p:cNvSpPr txBox="1"/>
          <p:nvPr/>
        </p:nvSpPr>
        <p:spPr>
          <a:xfrm>
            <a:off x="10040000" y="2510075"/>
            <a:ext cx="1099500" cy="227400"/>
          </a:xfrm>
          <a:prstGeom prst="rect">
            <a:avLst/>
          </a:prstGeom>
          <a:solidFill>
            <a:srgbClr val="F0F2F5"/>
          </a:solidFill>
          <a:ln>
            <a:noFill/>
          </a:ln>
        </p:spPr>
        <p:txBody>
          <a:bodyPr spcFirstLastPara="1" wrap="square" lIns="0" tIns="0" rIns="0" bIns="0" anchor="t" anchorCtr="0">
            <a:noAutofit/>
          </a:bodyPr>
          <a:lstStyle/>
          <a:p>
            <a:pPr marL="0" lvl="0" indent="0" algn="ctr" rtl="0">
              <a:spcBef>
                <a:spcPts val="0"/>
              </a:spcBef>
              <a:spcAft>
                <a:spcPts val="0"/>
              </a:spcAft>
              <a:buNone/>
            </a:pPr>
            <a:r>
              <a:rPr lang="en-US" sz="700" dirty="0">
                <a:solidFill>
                  <a:srgbClr val="434343"/>
                </a:solidFill>
                <a:latin typeface="Calibri"/>
                <a:ea typeface="Calibri"/>
                <a:cs typeface="Calibri"/>
                <a:sym typeface="Calibri"/>
              </a:rPr>
              <a:t>Please wait while our AI scans for table elements</a:t>
            </a:r>
            <a:endParaRPr sz="700" dirty="0">
              <a:solidFill>
                <a:srgbClr val="434343"/>
              </a:solidFill>
              <a:latin typeface="Calibri"/>
              <a:ea typeface="Calibri"/>
              <a:cs typeface="Calibri"/>
              <a:sym typeface="Calibri"/>
            </a:endParaRPr>
          </a:p>
        </p:txBody>
      </p:sp>
      <p:sp>
        <p:nvSpPr>
          <p:cNvPr id="341" name="Google Shape;341;g1dbcc024d1f_0_0">
            <a:extLst>
              <a:ext uri="{C183D7F6-B498-43B3-948B-1728B52AA6E4}">
                <adec:decorative xmlns:adec="http://schemas.microsoft.com/office/drawing/2017/decorative" val="1"/>
              </a:ext>
            </a:extLst>
          </p:cNvPr>
          <p:cNvSpPr/>
          <p:nvPr/>
        </p:nvSpPr>
        <p:spPr>
          <a:xfrm>
            <a:off x="5844425" y="3002025"/>
            <a:ext cx="5726400" cy="2754900"/>
          </a:xfrm>
          <a:prstGeom prst="rect">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g1dbcc024d1f_0_0">
            <a:extLst>
              <a:ext uri="{C183D7F6-B498-43B3-948B-1728B52AA6E4}">
                <adec:decorative xmlns:adec="http://schemas.microsoft.com/office/drawing/2017/decorative" val="1"/>
              </a:ext>
            </a:extLst>
          </p:cNvPr>
          <p:cNvSpPr txBox="1"/>
          <p:nvPr/>
        </p:nvSpPr>
        <p:spPr>
          <a:xfrm>
            <a:off x="10136900" y="848400"/>
            <a:ext cx="1002600" cy="157200"/>
          </a:xfrm>
          <a:prstGeom prst="rect">
            <a:avLst/>
          </a:prstGeom>
          <a:solidFill>
            <a:srgbClr val="02101A"/>
          </a:solidFill>
          <a:ln>
            <a:noFill/>
          </a:ln>
        </p:spPr>
        <p:txBody>
          <a:bodyPr spcFirstLastPara="1" wrap="square" lIns="0" tIns="0" rIns="0" bIns="0" anchor="t" anchorCtr="0">
            <a:noAutofit/>
          </a:bodyPr>
          <a:lstStyle/>
          <a:p>
            <a:pPr marL="0" lvl="0" indent="0" algn="l" rtl="0">
              <a:spcBef>
                <a:spcPts val="0"/>
              </a:spcBef>
              <a:spcAft>
                <a:spcPts val="0"/>
              </a:spcAft>
              <a:buNone/>
            </a:pPr>
            <a:r>
              <a:rPr lang="en-US" sz="900" dirty="0">
                <a:solidFill>
                  <a:srgbClr val="E7E7E6"/>
                </a:solidFill>
                <a:latin typeface="Calibri"/>
                <a:ea typeface="Calibri"/>
                <a:cs typeface="Calibri"/>
                <a:sym typeface="Calibri"/>
              </a:rPr>
              <a:t>Tables</a:t>
            </a:r>
            <a:endParaRPr sz="900" dirty="0">
              <a:solidFill>
                <a:srgbClr val="E7E7E6"/>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992B-692B-1753-043F-7A5C97BCAC54}"/>
              </a:ext>
            </a:extLst>
          </p:cNvPr>
          <p:cNvSpPr>
            <a:spLocks noGrp="1"/>
          </p:cNvSpPr>
          <p:nvPr>
            <p:ph type="title"/>
          </p:nvPr>
        </p:nvSpPr>
        <p:spPr/>
        <p:txBody>
          <a:bodyPr/>
          <a:lstStyle/>
          <a:p>
            <a:r>
              <a:rPr lang="en-US" dirty="0"/>
              <a:t>A11Y Data is </a:t>
            </a:r>
            <a:r>
              <a:rPr lang="en-US" dirty="0">
                <a:solidFill>
                  <a:schemeClr val="accent1"/>
                </a:solidFill>
              </a:rPr>
              <a:t>a Strategic Asset</a:t>
            </a:r>
            <a:endParaRPr lang="en-US" dirty="0"/>
          </a:p>
        </p:txBody>
      </p:sp>
      <p:pic>
        <p:nvPicPr>
          <p:cNvPr id="4" name="Picture 3" descr="Automated and Human Workflow.  See Slide notes for long description">
            <a:extLst>
              <a:ext uri="{FF2B5EF4-FFF2-40B4-BE49-F238E27FC236}">
                <a16:creationId xmlns:a16="http://schemas.microsoft.com/office/drawing/2014/main" id="{F9760AEA-14A8-0C81-F5D7-6600B7153F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5336" y="1530723"/>
            <a:ext cx="10301328" cy="4223901"/>
          </a:xfrm>
          <a:prstGeom prst="rect">
            <a:avLst/>
          </a:prstGeom>
        </p:spPr>
      </p:pic>
    </p:spTree>
    <p:extLst>
      <p:ext uri="{BB962C8B-B14F-4D97-AF65-F5344CB8AC3E}">
        <p14:creationId xmlns:p14="http://schemas.microsoft.com/office/powerpoint/2010/main" val="130776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4AAA-18F2-CBA7-8BD7-E9ABDAA77D38}"/>
              </a:ext>
            </a:extLst>
          </p:cNvPr>
          <p:cNvSpPr>
            <a:spLocks noGrp="1"/>
          </p:cNvSpPr>
          <p:nvPr>
            <p:ph type="title"/>
          </p:nvPr>
        </p:nvSpPr>
        <p:spPr/>
        <p:txBody>
          <a:bodyPr/>
          <a:lstStyle/>
          <a:p>
            <a:pPr algn="r"/>
            <a:r>
              <a:rPr lang="en-US" dirty="0"/>
              <a:t>AI and the Goldilocks Zone</a:t>
            </a:r>
          </a:p>
        </p:txBody>
      </p:sp>
    </p:spTree>
    <p:extLst>
      <p:ext uri="{BB962C8B-B14F-4D97-AF65-F5344CB8AC3E}">
        <p14:creationId xmlns:p14="http://schemas.microsoft.com/office/powerpoint/2010/main" val="4232742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goldilocks zone in our solar system.  Mars is too hot.  Earth is just right.  Jupiter is too cold.">
            <a:extLst>
              <a:ext uri="{FF2B5EF4-FFF2-40B4-BE49-F238E27FC236}">
                <a16:creationId xmlns:a16="http://schemas.microsoft.com/office/drawing/2014/main" id="{05D55DD8-261D-03A9-977D-97718AF975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4565" y="844654"/>
            <a:ext cx="9770064" cy="5445610"/>
          </a:xfrm>
          <a:prstGeom prst="rect">
            <a:avLst/>
          </a:prstGeom>
        </p:spPr>
      </p:pic>
      <p:sp>
        <p:nvSpPr>
          <p:cNvPr id="2" name="Title 1">
            <a:extLst>
              <a:ext uri="{FF2B5EF4-FFF2-40B4-BE49-F238E27FC236}">
                <a16:creationId xmlns:a16="http://schemas.microsoft.com/office/drawing/2014/main" id="{94BD0889-DF05-5220-06DB-48BB4118566D}"/>
              </a:ext>
            </a:extLst>
          </p:cNvPr>
          <p:cNvSpPr>
            <a:spLocks noGrp="1"/>
          </p:cNvSpPr>
          <p:nvPr>
            <p:ph type="title"/>
          </p:nvPr>
        </p:nvSpPr>
        <p:spPr/>
        <p:txBody>
          <a:bodyPr/>
          <a:lstStyle/>
          <a:p>
            <a:r>
              <a:rPr lang="en-US" dirty="0"/>
              <a:t>The Goldilocks Zone</a:t>
            </a:r>
          </a:p>
        </p:txBody>
      </p:sp>
      <p:pic>
        <p:nvPicPr>
          <p:cNvPr id="8" name="Picture 7" descr="A teenage girl with blond hair looking through a magnifying glass. ">
            <a:extLst>
              <a:ext uri="{FF2B5EF4-FFF2-40B4-BE49-F238E27FC236}">
                <a16:creationId xmlns:a16="http://schemas.microsoft.com/office/drawing/2014/main" id="{468531F6-1735-5BB4-0169-DACF537B39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30150" y="1561171"/>
            <a:ext cx="4753134" cy="4753134"/>
          </a:xfrm>
          <a:prstGeom prst="rect">
            <a:avLst/>
          </a:prstGeom>
        </p:spPr>
      </p:pic>
    </p:spTree>
    <p:extLst>
      <p:ext uri="{BB962C8B-B14F-4D97-AF65-F5344CB8AC3E}">
        <p14:creationId xmlns:p14="http://schemas.microsoft.com/office/powerpoint/2010/main" val="4202507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0889-DF05-5220-06DB-48BB4118566D}"/>
              </a:ext>
            </a:extLst>
          </p:cNvPr>
          <p:cNvSpPr>
            <a:spLocks noGrp="1"/>
          </p:cNvSpPr>
          <p:nvPr>
            <p:ph type="title"/>
          </p:nvPr>
        </p:nvSpPr>
        <p:spPr/>
        <p:txBody>
          <a:bodyPr/>
          <a:lstStyle/>
          <a:p>
            <a:pPr algn="ctr"/>
            <a:r>
              <a:rPr lang="en-US" dirty="0"/>
              <a:t>A11Y &amp; the Goldilocks Zone of AI</a:t>
            </a:r>
          </a:p>
        </p:txBody>
      </p:sp>
      <p:pic>
        <p:nvPicPr>
          <p:cNvPr id="8" name="Picture 7">
            <a:extLst>
              <a:ext uri="{FF2B5EF4-FFF2-40B4-BE49-F238E27FC236}">
                <a16:creationId xmlns:a16="http://schemas.microsoft.com/office/drawing/2014/main" id="{468531F6-1735-5BB4-0169-DACF537B39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0150" y="1561171"/>
            <a:ext cx="4753134" cy="4753134"/>
          </a:xfrm>
          <a:prstGeom prst="rect">
            <a:avLst/>
          </a:prstGeom>
        </p:spPr>
      </p:pic>
      <p:graphicFrame>
        <p:nvGraphicFramePr>
          <p:cNvPr id="10" name="Table 10">
            <a:extLst>
              <a:ext uri="{FF2B5EF4-FFF2-40B4-BE49-F238E27FC236}">
                <a16:creationId xmlns:a16="http://schemas.microsoft.com/office/drawing/2014/main" id="{66D8338C-FA7D-15A2-80A6-6C3F87483FA3}"/>
              </a:ext>
            </a:extLst>
          </p:cNvPr>
          <p:cNvGraphicFramePr>
            <a:graphicFrameLocks noGrp="1"/>
          </p:cNvGraphicFramePr>
          <p:nvPr>
            <p:extLst>
              <p:ext uri="{D42A27DB-BD31-4B8C-83A1-F6EECF244321}">
                <p14:modId xmlns:p14="http://schemas.microsoft.com/office/powerpoint/2010/main" val="1335455892"/>
              </p:ext>
            </p:extLst>
          </p:nvPr>
        </p:nvGraphicFramePr>
        <p:xfrm>
          <a:off x="3496966" y="1565391"/>
          <a:ext cx="5223520" cy="4098225"/>
        </p:xfrm>
        <a:graphic>
          <a:graphicData uri="http://schemas.openxmlformats.org/drawingml/2006/table">
            <a:tbl>
              <a:tblPr firstRow="1" firstCol="1">
                <a:tableStyleId>{2D5ABB26-0587-4C30-8999-92F81FD0307C}</a:tableStyleId>
              </a:tblPr>
              <a:tblGrid>
                <a:gridCol w="1709628">
                  <a:extLst>
                    <a:ext uri="{9D8B030D-6E8A-4147-A177-3AD203B41FA5}">
                      <a16:colId xmlns:a16="http://schemas.microsoft.com/office/drawing/2014/main" val="2177558006"/>
                    </a:ext>
                  </a:extLst>
                </a:gridCol>
                <a:gridCol w="3513892">
                  <a:extLst>
                    <a:ext uri="{9D8B030D-6E8A-4147-A177-3AD203B41FA5}">
                      <a16:colId xmlns:a16="http://schemas.microsoft.com/office/drawing/2014/main" val="1261891938"/>
                    </a:ext>
                  </a:extLst>
                </a:gridCol>
              </a:tblGrid>
              <a:tr h="1024556">
                <a:tc>
                  <a:txBody>
                    <a:bodyPr/>
                    <a:lstStyle/>
                    <a:p>
                      <a:pPr algn="ctr"/>
                      <a:r>
                        <a:rPr lang="en-US" sz="2400" dirty="0">
                          <a:solidFill>
                            <a:srgbClr val="C00000"/>
                          </a:solidFill>
                          <a:latin typeface="Calibri" panose="020F0502020204030204" pitchFamily="34" charset="0"/>
                          <a:cs typeface="Calibri" panose="020F0502020204030204" pitchFamily="34" charset="0"/>
                        </a:rPr>
                        <a:t>Too Hot</a:t>
                      </a:r>
                    </a:p>
                    <a:p>
                      <a:pPr algn="ctr"/>
                      <a:r>
                        <a:rPr lang="en-US" sz="1800" dirty="0">
                          <a:solidFill>
                            <a:srgbClr val="C00000"/>
                          </a:solidFill>
                          <a:latin typeface="Calibri" panose="020F0502020204030204" pitchFamily="34" charset="0"/>
                          <a:cs typeface="Calibri" panose="020F0502020204030204" pitchFamily="34" charset="0"/>
                        </a:rPr>
                        <a:t>Too Optimistic</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Calibri" panose="020F0502020204030204" pitchFamily="34" charset="0"/>
                          <a:cs typeface="Calibri" panose="020F0502020204030204" pitchFamily="34" charset="0"/>
                        </a:rPr>
                        <a:t>AI can do everything!!!</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1067117"/>
                  </a:ext>
                </a:extLst>
              </a:tr>
              <a:tr h="2049113">
                <a:tc>
                  <a:txBody>
                    <a:bodyPr/>
                    <a:lstStyle/>
                    <a:p>
                      <a:pPr algn="ctr"/>
                      <a:endParaRPr lang="en-US" sz="2400" dirty="0">
                        <a:latin typeface="Calibri" panose="020F0502020204030204" pitchFamily="34" charset="0"/>
                        <a:cs typeface="Calibri" panose="020F0502020204030204" pitchFamily="34" charset="0"/>
                      </a:endParaRPr>
                    </a:p>
                    <a:p>
                      <a:pPr algn="ctr"/>
                      <a:r>
                        <a:rPr lang="en-US" sz="2400" dirty="0">
                          <a:solidFill>
                            <a:schemeClr val="accent4">
                              <a:lumMod val="50000"/>
                            </a:schemeClr>
                          </a:solidFill>
                          <a:latin typeface="Calibri" panose="020F0502020204030204" pitchFamily="34" charset="0"/>
                          <a:cs typeface="Calibri" panose="020F0502020204030204" pitchFamily="34" charset="0"/>
                        </a:rPr>
                        <a:t>Just Right</a:t>
                      </a:r>
                    </a:p>
                    <a:p>
                      <a:pPr algn="ctr"/>
                      <a:r>
                        <a:rPr lang="en-US" sz="1800" dirty="0">
                          <a:solidFill>
                            <a:schemeClr val="accent4">
                              <a:lumMod val="50000"/>
                            </a:schemeClr>
                          </a:solidFill>
                          <a:latin typeface="Calibri" panose="020F0502020204030204" pitchFamily="34" charset="0"/>
                          <a:cs typeface="Calibri" panose="020F0502020204030204" pitchFamily="34" charset="0"/>
                        </a:rPr>
                        <a:t>Pragmatic</a:t>
                      </a:r>
                    </a:p>
                    <a:p>
                      <a:pPr algn="ct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Calibri" panose="020F0502020204030204" pitchFamily="34" charset="0"/>
                          <a:cs typeface="Calibri" panose="020F0502020204030204" pitchFamily="34" charset="0"/>
                        </a:rPr>
                        <a:t>AI cannot do everything, but with ethical human guidance, AI will break down a11y barriers that have been resistance to our human efforts over </a:t>
                      </a:r>
                      <a:r>
                        <a:rPr lang="en-US" sz="1800">
                          <a:latin typeface="Calibri" panose="020F0502020204030204" pitchFamily="34" charset="0"/>
                          <a:cs typeface="Calibri" panose="020F0502020204030204" pitchFamily="34" charset="0"/>
                        </a:rPr>
                        <a:t>the past </a:t>
                      </a:r>
                      <a:r>
                        <a:rPr lang="en-US" sz="1800" dirty="0">
                          <a:latin typeface="Calibri" panose="020F0502020204030204" pitchFamily="34" charset="0"/>
                          <a:cs typeface="Calibri" panose="020F0502020204030204" pitchFamily="34" charset="0"/>
                        </a:rPr>
                        <a:t>3 decades.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8749714"/>
                  </a:ext>
                </a:extLst>
              </a:tr>
              <a:tr h="1024556">
                <a:tc>
                  <a:txBody>
                    <a:bodyPr/>
                    <a:lstStyle/>
                    <a:p>
                      <a:pPr algn="ctr"/>
                      <a:r>
                        <a:rPr lang="en-US" sz="2400" dirty="0">
                          <a:solidFill>
                            <a:schemeClr val="bg2"/>
                          </a:solidFill>
                          <a:latin typeface="Calibri" panose="020F0502020204030204" pitchFamily="34" charset="0"/>
                          <a:cs typeface="Calibri" panose="020F0502020204030204" pitchFamily="34" charset="0"/>
                        </a:rPr>
                        <a:t>Too Cold</a:t>
                      </a:r>
                    </a:p>
                    <a:p>
                      <a:pPr algn="ctr"/>
                      <a:r>
                        <a:rPr lang="en-US" sz="1800" dirty="0">
                          <a:solidFill>
                            <a:schemeClr val="bg2"/>
                          </a:solidFill>
                          <a:latin typeface="Calibri" panose="020F0502020204030204" pitchFamily="34" charset="0"/>
                          <a:cs typeface="Calibri" panose="020F0502020204030204" pitchFamily="34" charset="0"/>
                        </a:rPr>
                        <a:t>Too Pessimistic</a:t>
                      </a:r>
                      <a:endParaRPr lang="en-US" sz="1800" dirty="0">
                        <a:latin typeface="Calibri" panose="020F0502020204030204" pitchFamily="34" charset="0"/>
                        <a:cs typeface="Calibri" panose="020F0502020204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Calibri" panose="020F0502020204030204" pitchFamily="34" charset="0"/>
                          <a:cs typeface="Calibri" panose="020F0502020204030204" pitchFamily="34" charset="0"/>
                        </a:rPr>
                        <a:t>AI cannot do everything perfectly, so we cannot use AI at all.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6331630"/>
                  </a:ext>
                </a:extLst>
              </a:tr>
            </a:tbl>
          </a:graphicData>
        </a:graphic>
      </p:graphicFrame>
      <p:pic>
        <p:nvPicPr>
          <p:cNvPr id="12" name="Picture 11">
            <a:extLst>
              <a:ext uri="{FF2B5EF4-FFF2-40B4-BE49-F238E27FC236}">
                <a16:creationId xmlns:a16="http://schemas.microsoft.com/office/drawing/2014/main" id="{E477850F-C309-F95E-2675-A1EF144E6BA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06730" y="1470317"/>
            <a:ext cx="1219200" cy="1155700"/>
          </a:xfrm>
          <a:prstGeom prst="rect">
            <a:avLst/>
          </a:prstGeom>
        </p:spPr>
      </p:pic>
      <p:pic>
        <p:nvPicPr>
          <p:cNvPr id="14" name="Picture 13">
            <a:extLst>
              <a:ext uri="{FF2B5EF4-FFF2-40B4-BE49-F238E27FC236}">
                <a16:creationId xmlns:a16="http://schemas.microsoft.com/office/drawing/2014/main" id="{26D745BB-638F-8417-51E6-1DF12D6BA97A}"/>
              </a:ext>
              <a:ext uri="{C183D7F6-B498-43B3-948B-1728B52AA6E4}">
                <adec:decorative xmlns:adec="http://schemas.microsoft.com/office/drawing/2017/decorative" val="1"/>
              </a:ext>
            </a:extLst>
          </p:cNvPr>
          <p:cNvPicPr>
            <a:picLocks noChangeAspect="1"/>
          </p:cNvPicPr>
          <p:nvPr/>
        </p:nvPicPr>
        <p:blipFill rotWithShape="1">
          <a:blip r:embed="rId5"/>
          <a:srcRect r="7241"/>
          <a:stretch/>
        </p:blipFill>
        <p:spPr>
          <a:xfrm>
            <a:off x="1936527" y="2978150"/>
            <a:ext cx="1496106" cy="901700"/>
          </a:xfrm>
          <a:prstGeom prst="rect">
            <a:avLst/>
          </a:prstGeom>
        </p:spPr>
      </p:pic>
      <p:pic>
        <p:nvPicPr>
          <p:cNvPr id="16" name="Picture 15">
            <a:extLst>
              <a:ext uri="{FF2B5EF4-FFF2-40B4-BE49-F238E27FC236}">
                <a16:creationId xmlns:a16="http://schemas.microsoft.com/office/drawing/2014/main" id="{0BC5B473-E77F-E6D3-CE71-87D903AC283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138480" y="4584116"/>
            <a:ext cx="1155700" cy="1079500"/>
          </a:xfrm>
          <a:prstGeom prst="rect">
            <a:avLst/>
          </a:prstGeom>
        </p:spPr>
      </p:pic>
    </p:spTree>
    <p:extLst>
      <p:ext uri="{BB962C8B-B14F-4D97-AF65-F5344CB8AC3E}">
        <p14:creationId xmlns:p14="http://schemas.microsoft.com/office/powerpoint/2010/main" val="1484751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C7AA-45E1-3227-6C29-C258B1BC577D}"/>
              </a:ext>
            </a:extLst>
          </p:cNvPr>
          <p:cNvSpPr>
            <a:spLocks noGrp="1"/>
          </p:cNvSpPr>
          <p:nvPr>
            <p:ph type="title"/>
          </p:nvPr>
        </p:nvSpPr>
        <p:spPr/>
        <p:txBody>
          <a:bodyPr/>
          <a:lstStyle/>
          <a:p>
            <a:r>
              <a:rPr lang="en-US" dirty="0"/>
              <a:t>Accessibility for Good</a:t>
            </a:r>
          </a:p>
        </p:txBody>
      </p:sp>
      <p:sp>
        <p:nvSpPr>
          <p:cNvPr id="3" name="Text Placeholder 2">
            <a:extLst>
              <a:ext uri="{FF2B5EF4-FFF2-40B4-BE49-F238E27FC236}">
                <a16:creationId xmlns:a16="http://schemas.microsoft.com/office/drawing/2014/main" id="{7C46046A-DCCB-9540-BC92-B78C97450CE3}"/>
              </a:ext>
            </a:extLst>
          </p:cNvPr>
          <p:cNvSpPr>
            <a:spLocks noGrp="1"/>
          </p:cNvSpPr>
          <p:nvPr>
            <p:ph type="body" idx="1"/>
          </p:nvPr>
        </p:nvSpPr>
        <p:spPr/>
        <p:txBody>
          <a:bodyPr/>
          <a:lstStyle/>
          <a:p>
            <a:endParaRPr lang="en-US" dirty="0"/>
          </a:p>
        </p:txBody>
      </p:sp>
      <p:pic>
        <p:nvPicPr>
          <p:cNvPr id="4" name="Picture 3" descr="Accessibility for Good&#10;">
            <a:extLst>
              <a:ext uri="{FF2B5EF4-FFF2-40B4-BE49-F238E27FC236}">
                <a16:creationId xmlns:a16="http://schemas.microsoft.com/office/drawing/2014/main" id="{3B2C813A-C579-6409-6149-50EF231CCB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42" y="0"/>
            <a:ext cx="12366885" cy="6315655"/>
          </a:xfrm>
          <a:prstGeom prst="rect">
            <a:avLst/>
          </a:prstGeom>
        </p:spPr>
      </p:pic>
    </p:spTree>
    <p:extLst>
      <p:ext uri="{BB962C8B-B14F-4D97-AF65-F5344CB8AC3E}">
        <p14:creationId xmlns:p14="http://schemas.microsoft.com/office/powerpoint/2010/main" val="331465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838200" y="187569"/>
            <a:ext cx="10515600" cy="10048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C8"/>
              </a:buClr>
              <a:buSzPts val="4400"/>
              <a:buFont typeface="Calibri"/>
              <a:buNone/>
            </a:pPr>
            <a:r>
              <a:rPr lang="en-US" dirty="0"/>
              <a:t>AI Defined</a:t>
            </a:r>
            <a:endParaRPr dirty="0"/>
          </a:p>
        </p:txBody>
      </p:sp>
      <p:sp>
        <p:nvSpPr>
          <p:cNvPr id="81" name="Google Shape;81;p3"/>
          <p:cNvSpPr txBox="1">
            <a:spLocks noGrp="1"/>
          </p:cNvSpPr>
          <p:nvPr>
            <p:ph type="body" idx="1"/>
          </p:nvPr>
        </p:nvSpPr>
        <p:spPr>
          <a:xfrm>
            <a:off x="838200" y="1438183"/>
            <a:ext cx="8475133" cy="4732684"/>
          </a:xfrm>
          <a:prstGeom prst="rect">
            <a:avLst/>
          </a:prstGeom>
          <a:noFill/>
          <a:ln>
            <a:noFill/>
          </a:ln>
        </p:spPr>
        <p:txBody>
          <a:bodyPr spcFirstLastPara="1" wrap="square" lIns="91425" tIns="45700" rIns="91425" bIns="45700" anchor="t" anchorCtr="0">
            <a:normAutofit/>
          </a:bodyPr>
          <a:lstStyle/>
          <a:p>
            <a:pPr marL="114300" indent="0" rtl="0" fontAlgn="base">
              <a:spcBef>
                <a:spcPts val="0"/>
              </a:spcBef>
              <a:spcAft>
                <a:spcPts val="0"/>
              </a:spcAft>
              <a:buNone/>
            </a:pPr>
            <a:r>
              <a:rPr lang="en-US" sz="3600" b="0" i="0" u="none" strike="noStrike" dirty="0">
                <a:solidFill>
                  <a:srgbClr val="000000"/>
                </a:solidFill>
                <a:effectLst/>
                <a:latin typeface="Calibri" panose="020F0502020204030204" pitchFamily="34" charset="0"/>
                <a:cs typeface="Calibri" panose="020F0502020204030204" pitchFamily="34" charset="0"/>
              </a:rPr>
              <a:t>Artificial Intelligence (AI): </a:t>
            </a:r>
          </a:p>
          <a:p>
            <a:pPr marL="114300" indent="0" rtl="0" fontAlgn="base">
              <a:spcBef>
                <a:spcPts val="0"/>
              </a:spcBef>
              <a:spcAft>
                <a:spcPts val="0"/>
              </a:spcAft>
              <a:buNone/>
            </a:pP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marL="114300" indent="0" rtl="0" fontAlgn="base">
              <a:lnSpc>
                <a:spcPct val="100000"/>
              </a:lnSpc>
              <a:spcBef>
                <a:spcPts val="0"/>
              </a:spcBef>
              <a:spcAft>
                <a:spcPts val="0"/>
              </a:spcAft>
              <a:buNone/>
            </a:pPr>
            <a:r>
              <a:rPr lang="en-US" sz="2400" b="0" i="0" dirty="0">
                <a:solidFill>
                  <a:srgbClr val="202124"/>
                </a:solidFill>
                <a:effectLst/>
                <a:latin typeface="Calibri" panose="020F0502020204030204" pitchFamily="34" charset="0"/>
                <a:cs typeface="Calibri" panose="020F0502020204030204" pitchFamily="34" charset="0"/>
              </a:rPr>
              <a:t>Computer systems able to perform tasks </a:t>
            </a:r>
          </a:p>
          <a:p>
            <a:pPr marL="114300" indent="0" rtl="0" fontAlgn="base">
              <a:lnSpc>
                <a:spcPct val="100000"/>
              </a:lnSpc>
              <a:spcBef>
                <a:spcPts val="0"/>
              </a:spcBef>
              <a:spcAft>
                <a:spcPts val="0"/>
              </a:spcAft>
              <a:buNone/>
            </a:pPr>
            <a:r>
              <a:rPr lang="en-US" sz="2400" b="1" i="0" dirty="0">
                <a:solidFill>
                  <a:schemeClr val="accent1"/>
                </a:solidFill>
                <a:effectLst/>
                <a:latin typeface="Calibri" panose="020F0502020204030204" pitchFamily="34" charset="0"/>
                <a:cs typeface="Calibri" panose="020F0502020204030204" pitchFamily="34" charset="0"/>
              </a:rPr>
              <a:t>on their own </a:t>
            </a:r>
            <a:r>
              <a:rPr lang="en-US" sz="2400" b="0" i="0" dirty="0">
                <a:solidFill>
                  <a:srgbClr val="202124"/>
                </a:solidFill>
                <a:effectLst/>
                <a:latin typeface="Calibri" panose="020F0502020204030204" pitchFamily="34" charset="0"/>
                <a:cs typeface="Calibri" panose="020F0502020204030204" pitchFamily="34" charset="0"/>
              </a:rPr>
              <a:t>that normally require human </a:t>
            </a:r>
            <a:br>
              <a:rPr lang="en-US" sz="2400" b="0" i="0" dirty="0">
                <a:solidFill>
                  <a:srgbClr val="202124"/>
                </a:solidFill>
                <a:effectLst/>
                <a:latin typeface="Calibri" panose="020F0502020204030204" pitchFamily="34" charset="0"/>
                <a:cs typeface="Calibri" panose="020F0502020204030204" pitchFamily="34" charset="0"/>
              </a:rPr>
            </a:br>
            <a:r>
              <a:rPr lang="en-US" sz="2400" b="0" i="0" dirty="0">
                <a:solidFill>
                  <a:srgbClr val="202124"/>
                </a:solidFill>
                <a:effectLst/>
                <a:latin typeface="Calibri" panose="020F0502020204030204" pitchFamily="34" charset="0"/>
                <a:cs typeface="Calibri" panose="020F0502020204030204" pitchFamily="34" charset="0"/>
              </a:rPr>
              <a:t>intelligence, such as: </a:t>
            </a:r>
          </a:p>
          <a:p>
            <a:pPr marL="687388" indent="-174625" fontAlgn="base">
              <a:lnSpc>
                <a:spcPct val="100000"/>
              </a:lnSpc>
              <a:spcBef>
                <a:spcPts val="0"/>
              </a:spcBef>
            </a:pPr>
            <a:r>
              <a:rPr lang="en-US" sz="2400" b="0" i="0" dirty="0">
                <a:solidFill>
                  <a:srgbClr val="202124"/>
                </a:solidFill>
                <a:effectLst/>
                <a:latin typeface="Calibri" panose="020F0502020204030204" pitchFamily="34" charset="0"/>
                <a:cs typeface="Calibri" panose="020F0502020204030204" pitchFamily="34" charset="0"/>
              </a:rPr>
              <a:t>Visual perception </a:t>
            </a:r>
          </a:p>
          <a:p>
            <a:pPr marL="687388" indent="-174625" fontAlgn="base">
              <a:lnSpc>
                <a:spcPct val="100000"/>
              </a:lnSpc>
              <a:spcBef>
                <a:spcPts val="0"/>
              </a:spcBef>
            </a:pPr>
            <a:r>
              <a:rPr lang="en-US" sz="2400" b="0" i="0" dirty="0">
                <a:solidFill>
                  <a:srgbClr val="202124"/>
                </a:solidFill>
                <a:effectLst/>
                <a:latin typeface="Calibri" panose="020F0502020204030204" pitchFamily="34" charset="0"/>
                <a:cs typeface="Calibri" panose="020F0502020204030204" pitchFamily="34" charset="0"/>
              </a:rPr>
              <a:t>Speech recognition </a:t>
            </a:r>
          </a:p>
          <a:p>
            <a:pPr marL="687388" indent="-174625" fontAlgn="base">
              <a:lnSpc>
                <a:spcPct val="100000"/>
              </a:lnSpc>
              <a:spcBef>
                <a:spcPts val="0"/>
              </a:spcBef>
            </a:pPr>
            <a:r>
              <a:rPr lang="en-US" sz="2400" b="0" i="0" dirty="0">
                <a:solidFill>
                  <a:srgbClr val="202124"/>
                </a:solidFill>
                <a:effectLst/>
                <a:latin typeface="Calibri" panose="020F0502020204030204" pitchFamily="34" charset="0"/>
                <a:cs typeface="Calibri" panose="020F0502020204030204" pitchFamily="34" charset="0"/>
              </a:rPr>
              <a:t>Decision-making</a:t>
            </a:r>
          </a:p>
          <a:p>
            <a:pPr marL="687388" indent="-174625" fontAlgn="base">
              <a:lnSpc>
                <a:spcPct val="100000"/>
              </a:lnSpc>
              <a:spcBef>
                <a:spcPts val="0"/>
              </a:spcBef>
            </a:pPr>
            <a:r>
              <a:rPr lang="en-US" sz="2400" b="0" i="0" dirty="0">
                <a:solidFill>
                  <a:srgbClr val="202124"/>
                </a:solidFill>
                <a:effectLst/>
                <a:latin typeface="Calibri" panose="020F0502020204030204" pitchFamily="34" charset="0"/>
                <a:cs typeface="Calibri" panose="020F0502020204030204" pitchFamily="34" charset="0"/>
              </a:rPr>
              <a:t>Translation between languages </a:t>
            </a:r>
          </a:p>
          <a:p>
            <a:pPr marL="114300" indent="0" rtl="0" fontAlgn="base">
              <a:spcBef>
                <a:spcPts val="0"/>
              </a:spcBef>
              <a:spcAft>
                <a:spcPts val="0"/>
              </a:spcAft>
              <a:buNone/>
            </a:pPr>
            <a:endParaRPr lang="en-US" dirty="0">
              <a:solidFill>
                <a:srgbClr val="202124"/>
              </a:solidFill>
              <a:latin typeface="Calibri" panose="020F0502020204030204" pitchFamily="34" charset="0"/>
              <a:cs typeface="Calibri" panose="020F0502020204030204" pitchFamily="34" charset="0"/>
            </a:endParaRPr>
          </a:p>
          <a:p>
            <a:pPr marL="114300" indent="0" rtl="0" fontAlgn="base">
              <a:spcBef>
                <a:spcPts val="0"/>
              </a:spcBef>
              <a:spcAft>
                <a:spcPts val="0"/>
              </a:spcAft>
              <a:buNone/>
            </a:pPr>
            <a:r>
              <a:rPr lang="en-US" sz="1800" b="0" i="0" dirty="0">
                <a:solidFill>
                  <a:schemeClr val="bg1">
                    <a:lumMod val="50000"/>
                  </a:schemeClr>
                </a:solidFill>
                <a:effectLst/>
                <a:latin typeface="Calibri" panose="020F0502020204030204" pitchFamily="34" charset="0"/>
                <a:cs typeface="Calibri" panose="020F0502020204030204" pitchFamily="34" charset="0"/>
              </a:rPr>
              <a:t>- Oxford Dictionary</a:t>
            </a:r>
            <a:endParaRPr lang="en-US" sz="1800" b="0" i="0" u="none" strike="noStrike" dirty="0">
              <a:solidFill>
                <a:srgbClr val="000000"/>
              </a:solidFill>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187D811-60E9-A40B-649B-DC1B29B316F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3720" y="1657350"/>
            <a:ext cx="3479800" cy="3543300"/>
          </a:xfrm>
          <a:prstGeom prst="rect">
            <a:avLst/>
          </a:prstGeom>
        </p:spPr>
      </p:pic>
    </p:spTree>
    <p:extLst>
      <p:ext uri="{BB962C8B-B14F-4D97-AF65-F5344CB8AC3E}">
        <p14:creationId xmlns:p14="http://schemas.microsoft.com/office/powerpoint/2010/main" val="199024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838200" y="187569"/>
            <a:ext cx="10515600" cy="10048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C8"/>
              </a:buClr>
              <a:buSzPts val="4400"/>
              <a:buFont typeface="Calibri"/>
              <a:buNone/>
            </a:pPr>
            <a:r>
              <a:rPr lang="en-US" dirty="0"/>
              <a:t>AI Narrow/Weak or General/Strong</a:t>
            </a:r>
            <a:endParaRPr dirty="0"/>
          </a:p>
        </p:txBody>
      </p:sp>
      <p:sp>
        <p:nvSpPr>
          <p:cNvPr id="81" name="Google Shape;81;p3"/>
          <p:cNvSpPr txBox="1">
            <a:spLocks noGrp="1"/>
          </p:cNvSpPr>
          <p:nvPr>
            <p:ph type="body" idx="1"/>
          </p:nvPr>
        </p:nvSpPr>
        <p:spPr>
          <a:xfrm>
            <a:off x="838200" y="1438183"/>
            <a:ext cx="6890359" cy="4732684"/>
          </a:xfrm>
          <a:prstGeom prst="rect">
            <a:avLst/>
          </a:prstGeom>
          <a:noFill/>
          <a:ln>
            <a:noFill/>
          </a:ln>
        </p:spPr>
        <p:txBody>
          <a:bodyPr spcFirstLastPara="1" wrap="square" lIns="91425" tIns="45700" rIns="91425" bIns="45700" anchor="t" anchorCtr="0">
            <a:normAutofit/>
          </a:bodyPr>
          <a:lstStyle/>
          <a:p>
            <a:pPr marL="114300" indent="0" rtl="0" fontAlgn="base">
              <a:spcBef>
                <a:spcPts val="0"/>
              </a:spcBef>
              <a:spcAft>
                <a:spcPts val="0"/>
              </a:spcAft>
              <a:buNone/>
            </a:pPr>
            <a:endParaRPr lang="en-US" sz="1800" b="0" i="0" u="none" strike="noStrike" dirty="0">
              <a:solidFill>
                <a:srgbClr val="000000"/>
              </a:solidFill>
              <a:effectLst/>
              <a:latin typeface="Calibri" panose="020F0502020204030204" pitchFamily="34" charset="0"/>
              <a:cs typeface="Calibri" panose="020F0502020204030204" pitchFamily="34" charset="0"/>
            </a:endParaRPr>
          </a:p>
          <a:p>
            <a:pPr marL="114300" indent="0" fontAlgn="base">
              <a:spcBef>
                <a:spcPts val="0"/>
              </a:spcBef>
              <a:buNone/>
            </a:pPr>
            <a:r>
              <a:rPr lang="en-US" sz="3200" dirty="0">
                <a:solidFill>
                  <a:srgbClr val="0277C8"/>
                </a:solidFill>
                <a:latin typeface="Calibri" panose="020F0502020204030204" pitchFamily="34" charset="0"/>
                <a:cs typeface="Calibri" panose="020F0502020204030204" pitchFamily="34" charset="0"/>
              </a:rPr>
              <a:t>Narrow/Weak AI</a:t>
            </a:r>
          </a:p>
          <a:p>
            <a:pPr lvl="1" fontAlgn="base">
              <a:spcBef>
                <a:spcPts val="0"/>
              </a:spcBef>
            </a:pPr>
            <a:r>
              <a:rPr lang="en-US" sz="2000" dirty="0">
                <a:solidFill>
                  <a:srgbClr val="000000"/>
                </a:solidFill>
                <a:latin typeface="Calibri" panose="020F0502020204030204" pitchFamily="34" charset="0"/>
                <a:cs typeface="Calibri" panose="020F0502020204030204" pitchFamily="34" charset="0"/>
              </a:rPr>
              <a:t>inferior to human intelligence</a:t>
            </a:r>
          </a:p>
          <a:p>
            <a:pPr lvl="1" fontAlgn="base">
              <a:spcBef>
                <a:spcPts val="0"/>
              </a:spcBef>
            </a:pPr>
            <a:r>
              <a:rPr lang="en-US" sz="2000" dirty="0">
                <a:solidFill>
                  <a:srgbClr val="000000"/>
                </a:solidFill>
                <a:latin typeface="Calibri" panose="020F0502020204030204" pitchFamily="34" charset="0"/>
                <a:cs typeface="Calibri" panose="020F0502020204030204" pitchFamily="34" charset="0"/>
              </a:rPr>
              <a:t>can solve 1 narrow specific problem</a:t>
            </a:r>
          </a:p>
          <a:p>
            <a:pPr lvl="1" fontAlgn="base">
              <a:spcBef>
                <a:spcPts val="0"/>
              </a:spcBef>
            </a:pPr>
            <a:r>
              <a:rPr lang="en-US" sz="2000" dirty="0">
                <a:solidFill>
                  <a:srgbClr val="000000"/>
                </a:solidFill>
                <a:latin typeface="Calibri" panose="020F0502020204030204" pitchFamily="34" charset="0"/>
                <a:cs typeface="Calibri" panose="020F0502020204030204" pitchFamily="34" charset="0"/>
              </a:rPr>
              <a:t>many real examples today</a:t>
            </a:r>
            <a:br>
              <a:rPr lang="en-US" sz="2000" dirty="0">
                <a:solidFill>
                  <a:srgbClr val="000000"/>
                </a:solidFill>
                <a:latin typeface="Calibri" panose="020F0502020204030204" pitchFamily="34" charset="0"/>
                <a:cs typeface="Calibri" panose="020F0502020204030204" pitchFamily="34" charset="0"/>
              </a:rPr>
            </a:br>
            <a:br>
              <a:rPr lang="en-US" sz="1800" dirty="0">
                <a:solidFill>
                  <a:srgbClr val="000000"/>
                </a:solidFill>
                <a:latin typeface="Calibri" panose="020F0502020204030204" pitchFamily="34" charset="0"/>
                <a:cs typeface="Calibri" panose="020F0502020204030204" pitchFamily="34" charset="0"/>
              </a:rPr>
            </a:br>
            <a:endParaRPr lang="en-US" sz="1800" dirty="0">
              <a:solidFill>
                <a:srgbClr val="000000"/>
              </a:solidFill>
              <a:latin typeface="Calibri" panose="020F0502020204030204" pitchFamily="34" charset="0"/>
              <a:cs typeface="Calibri" panose="020F0502020204030204" pitchFamily="34" charset="0"/>
            </a:endParaRPr>
          </a:p>
          <a:p>
            <a:pPr marL="571500" lvl="1" indent="0" fontAlgn="base">
              <a:spcBef>
                <a:spcPts val="0"/>
              </a:spcBef>
              <a:buNone/>
            </a:pPr>
            <a:endParaRPr lang="en-US" sz="1800" dirty="0">
              <a:solidFill>
                <a:srgbClr val="000000"/>
              </a:solidFill>
              <a:latin typeface="Calibri" panose="020F0502020204030204" pitchFamily="34" charset="0"/>
              <a:cs typeface="Calibri" panose="020F0502020204030204" pitchFamily="34" charset="0"/>
            </a:endParaRPr>
          </a:p>
          <a:p>
            <a:pPr lvl="1" fontAlgn="base">
              <a:spcBef>
                <a:spcPts val="0"/>
              </a:spcBef>
            </a:pPr>
            <a:endParaRPr lang="en-US" sz="1800" dirty="0">
              <a:solidFill>
                <a:srgbClr val="000000"/>
              </a:solidFill>
              <a:latin typeface="Calibri" panose="020F0502020204030204" pitchFamily="34" charset="0"/>
              <a:cs typeface="Calibri" panose="020F0502020204030204" pitchFamily="34" charset="0"/>
            </a:endParaRPr>
          </a:p>
          <a:p>
            <a:pPr marL="114300" indent="0" fontAlgn="base">
              <a:spcBef>
                <a:spcPts val="0"/>
              </a:spcBef>
              <a:buNone/>
            </a:pPr>
            <a:r>
              <a:rPr lang="en-US" sz="3200" b="0" i="0" u="none" strike="noStrike" dirty="0">
                <a:solidFill>
                  <a:srgbClr val="7030A0"/>
                </a:solidFill>
                <a:effectLst/>
                <a:latin typeface="Calibri" panose="020F0502020204030204" pitchFamily="34" charset="0"/>
                <a:cs typeface="Calibri" panose="020F0502020204030204" pitchFamily="34" charset="0"/>
              </a:rPr>
              <a:t>General/Strong AI</a:t>
            </a:r>
          </a:p>
          <a:p>
            <a:pPr lvl="1" fontAlgn="base">
              <a:spcBef>
                <a:spcPts val="0"/>
              </a:spcBef>
            </a:pPr>
            <a:r>
              <a:rPr lang="en-US" sz="2000" dirty="0">
                <a:solidFill>
                  <a:srgbClr val="000000"/>
                </a:solidFill>
                <a:latin typeface="Calibri" panose="020F0502020204030204" pitchFamily="34" charset="0"/>
                <a:cs typeface="Calibri" panose="020F0502020204030204" pitchFamily="34" charset="0"/>
              </a:rPr>
              <a:t>equal or better than human intelligence</a:t>
            </a:r>
          </a:p>
          <a:p>
            <a:pPr lvl="2" fontAlgn="base">
              <a:spcBef>
                <a:spcPts val="0"/>
              </a:spcBef>
            </a:pPr>
            <a:r>
              <a:rPr lang="en-US" sz="1800" dirty="0">
                <a:solidFill>
                  <a:srgbClr val="7030A0"/>
                </a:solidFill>
                <a:latin typeface="Calibri" panose="020F0502020204030204" pitchFamily="34" charset="0"/>
                <a:cs typeface="Calibri" panose="020F0502020204030204" pitchFamily="34" charset="0"/>
              </a:rPr>
              <a:t>probably d</a:t>
            </a:r>
            <a:r>
              <a:rPr lang="en-US" sz="1800" b="0" i="0" u="none" strike="noStrike" dirty="0">
                <a:solidFill>
                  <a:srgbClr val="7030A0"/>
                </a:solidFill>
                <a:effectLst/>
                <a:latin typeface="Calibri" panose="020F0502020204030204" pitchFamily="34" charset="0"/>
                <a:cs typeface="Calibri" panose="020F0502020204030204" pitchFamily="34" charset="0"/>
              </a:rPr>
              <a:t>oes not exist today  </a:t>
            </a:r>
            <a:endParaRPr lang="en-US" sz="1800" dirty="0">
              <a:solidFill>
                <a:srgbClr val="7030A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A115BEE-1DE5-4DAC-F5AE-7B33C8860821}"/>
              </a:ext>
              <a:ext uri="{C183D7F6-B498-43B3-948B-1728B52AA6E4}">
                <adec:decorative xmlns:adec="http://schemas.microsoft.com/office/drawing/2017/decorative" val="1"/>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415489" y="1151780"/>
            <a:ext cx="2983281" cy="2316964"/>
          </a:xfrm>
          <a:prstGeom prst="rect">
            <a:avLst/>
          </a:prstGeom>
        </p:spPr>
      </p:pic>
      <p:pic>
        <p:nvPicPr>
          <p:cNvPr id="7" name="Picture 6">
            <a:extLst>
              <a:ext uri="{FF2B5EF4-FFF2-40B4-BE49-F238E27FC236}">
                <a16:creationId xmlns:a16="http://schemas.microsoft.com/office/drawing/2014/main" id="{7C9FB234-CE94-17A9-460F-EB4848496CB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03717" y="3467100"/>
            <a:ext cx="2858440" cy="2858440"/>
          </a:xfrm>
          <a:prstGeom prst="rect">
            <a:avLst/>
          </a:prstGeom>
        </p:spPr>
      </p:pic>
      <p:cxnSp>
        <p:nvCxnSpPr>
          <p:cNvPr id="9" name="Straight Connector 8">
            <a:extLst>
              <a:ext uri="{FF2B5EF4-FFF2-40B4-BE49-F238E27FC236}">
                <a16:creationId xmlns:a16="http://schemas.microsoft.com/office/drawing/2014/main" id="{0F5E71BB-787A-F576-1757-C8CA82E927D5}"/>
              </a:ext>
              <a:ext uri="{C183D7F6-B498-43B3-948B-1728B52AA6E4}">
                <adec:decorative xmlns:adec="http://schemas.microsoft.com/office/drawing/2017/decorative" val="1"/>
              </a:ext>
            </a:extLst>
          </p:cNvPr>
          <p:cNvCxnSpPr>
            <a:cxnSpLocks/>
          </p:cNvCxnSpPr>
          <p:nvPr/>
        </p:nvCxnSpPr>
        <p:spPr>
          <a:xfrm>
            <a:off x="-68036" y="3457894"/>
            <a:ext cx="12328071" cy="10850"/>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9517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B0D3-BD5E-E284-B835-796FB22E0D40}"/>
              </a:ext>
            </a:extLst>
          </p:cNvPr>
          <p:cNvSpPr>
            <a:spLocks noGrp="1"/>
          </p:cNvSpPr>
          <p:nvPr>
            <p:ph type="title"/>
          </p:nvPr>
        </p:nvSpPr>
        <p:spPr>
          <a:xfrm>
            <a:off x="838200" y="187569"/>
            <a:ext cx="11353800" cy="1004835"/>
          </a:xfrm>
        </p:spPr>
        <p:txBody>
          <a:bodyPr>
            <a:noAutofit/>
          </a:bodyPr>
          <a:lstStyle/>
          <a:p>
            <a:r>
              <a:rPr lang="en-US" dirty="0"/>
              <a:t>Machine Learning (ML) &amp; Computer Vision (CV)</a:t>
            </a:r>
          </a:p>
        </p:txBody>
      </p:sp>
      <p:sp>
        <p:nvSpPr>
          <p:cNvPr id="5" name="ML">
            <a:extLst>
              <a:ext uri="{FF2B5EF4-FFF2-40B4-BE49-F238E27FC236}">
                <a16:creationId xmlns:a16="http://schemas.microsoft.com/office/drawing/2014/main" id="{593FCE8A-54A4-697F-4FDB-4C7BC471C3A7}"/>
              </a:ext>
            </a:extLst>
          </p:cNvPr>
          <p:cNvSpPr txBox="1">
            <a:spLocks/>
          </p:cNvSpPr>
          <p:nvPr/>
        </p:nvSpPr>
        <p:spPr>
          <a:xfrm>
            <a:off x="0" y="1192404"/>
            <a:ext cx="6096000" cy="381267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b="1" dirty="0"/>
              <a:t>Machine Learning (ML)</a:t>
            </a:r>
          </a:p>
          <a:p>
            <a:pPr lvl="1"/>
            <a:r>
              <a:rPr lang="en-US" dirty="0"/>
              <a:t>Process, analyze, interpret </a:t>
            </a:r>
            <a:r>
              <a:rPr lang="en-US" b="1" dirty="0"/>
              <a:t>data</a:t>
            </a:r>
          </a:p>
          <a:p>
            <a:pPr lvl="1"/>
            <a:r>
              <a:rPr lang="en-US" dirty="0"/>
              <a:t>Structured database </a:t>
            </a:r>
          </a:p>
          <a:p>
            <a:pPr lvl="2">
              <a:lnSpc>
                <a:spcPct val="100000"/>
              </a:lnSpc>
              <a:spcBef>
                <a:spcPts val="0"/>
              </a:spcBef>
              <a:spcAft>
                <a:spcPts val="1800"/>
              </a:spcAft>
            </a:pPr>
            <a:r>
              <a:rPr lang="en-US" sz="2400" b="1" dirty="0">
                <a:solidFill>
                  <a:schemeClr val="accent4">
                    <a:lumMod val="50000"/>
                  </a:schemeClr>
                </a:solidFill>
              </a:rPr>
              <a:t>Curated &amp; tagged by real humans</a:t>
            </a:r>
          </a:p>
          <a:p>
            <a:pPr lvl="1"/>
            <a:r>
              <a:rPr lang="en-US" dirty="0"/>
              <a:t>Example: E</a:t>
            </a:r>
            <a:r>
              <a:rPr lang="en-US" sz="2400" dirty="0"/>
              <a:t>mail spam filtering</a:t>
            </a:r>
          </a:p>
        </p:txBody>
      </p:sp>
      <p:graphicFrame>
        <p:nvGraphicFramePr>
          <p:cNvPr id="4" name="Diagram 3" descr="Venn Diagram:  Big Oval labeled Artificial Intelligence.  Inside this big oval are 2 smaller ovals that overlap each other by 25%.  First small oval is labeled Machine Learning.  2nd small oval is labeled Computer Vision.">
            <a:extLst>
              <a:ext uri="{FF2B5EF4-FFF2-40B4-BE49-F238E27FC236}">
                <a16:creationId xmlns:a16="http://schemas.microsoft.com/office/drawing/2014/main" id="{2956769A-92E1-6E02-9FAF-AB15DF8BFEE9}"/>
              </a:ext>
            </a:extLst>
          </p:cNvPr>
          <p:cNvGraphicFramePr/>
          <p:nvPr>
            <p:extLst>
              <p:ext uri="{D42A27DB-BD31-4B8C-83A1-F6EECF244321}">
                <p14:modId xmlns:p14="http://schemas.microsoft.com/office/powerpoint/2010/main" val="933077930"/>
              </p:ext>
            </p:extLst>
          </p:nvPr>
        </p:nvGraphicFramePr>
        <p:xfrm>
          <a:off x="2058187" y="2731427"/>
          <a:ext cx="6887411" cy="3812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V">
            <a:extLst>
              <a:ext uri="{FF2B5EF4-FFF2-40B4-BE49-F238E27FC236}">
                <a16:creationId xmlns:a16="http://schemas.microsoft.com/office/drawing/2014/main" id="{A6BCDF5F-9A6C-202A-8069-8225377FBDAE}"/>
              </a:ext>
            </a:extLst>
          </p:cNvPr>
          <p:cNvSpPr>
            <a:spLocks noGrp="1"/>
          </p:cNvSpPr>
          <p:nvPr>
            <p:ph type="body" idx="1"/>
          </p:nvPr>
        </p:nvSpPr>
        <p:spPr>
          <a:xfrm>
            <a:off x="6096000" y="1192404"/>
            <a:ext cx="6096000" cy="4732684"/>
          </a:xfrm>
        </p:spPr>
        <p:txBody>
          <a:bodyPr>
            <a:normAutofit/>
          </a:bodyPr>
          <a:lstStyle/>
          <a:p>
            <a:r>
              <a:rPr lang="en-US" b="1" dirty="0"/>
              <a:t>Computer Vision (CV)</a:t>
            </a:r>
          </a:p>
          <a:p>
            <a:pPr lvl="1"/>
            <a:r>
              <a:rPr lang="en-US" dirty="0"/>
              <a:t>Process, analyze, interpret </a:t>
            </a:r>
            <a:r>
              <a:rPr lang="en-US" b="1" dirty="0"/>
              <a:t>visuals</a:t>
            </a:r>
          </a:p>
          <a:p>
            <a:pPr lvl="1"/>
            <a:r>
              <a:rPr lang="en-US" dirty="0"/>
              <a:t>Structured database of </a:t>
            </a:r>
            <a:r>
              <a:rPr lang="en-US" b="1" dirty="0"/>
              <a:t>visuals</a:t>
            </a:r>
          </a:p>
          <a:p>
            <a:pPr lvl="2">
              <a:lnSpc>
                <a:spcPct val="100000"/>
              </a:lnSpc>
              <a:spcBef>
                <a:spcPts val="0"/>
              </a:spcBef>
              <a:spcAft>
                <a:spcPts val="1800"/>
              </a:spcAft>
            </a:pPr>
            <a:r>
              <a:rPr lang="en-US" sz="2400" b="1" dirty="0">
                <a:solidFill>
                  <a:schemeClr val="accent4">
                    <a:lumMod val="50000"/>
                  </a:schemeClr>
                </a:solidFill>
              </a:rPr>
              <a:t>Curated &amp; tagged by real humans</a:t>
            </a:r>
          </a:p>
          <a:p>
            <a:pPr lvl="1"/>
            <a:r>
              <a:rPr lang="en-US" dirty="0"/>
              <a:t>Example: </a:t>
            </a:r>
            <a:r>
              <a:rPr lang="en-US" sz="2400" dirty="0"/>
              <a:t>face recognition</a:t>
            </a:r>
          </a:p>
        </p:txBody>
      </p:sp>
    </p:spTree>
    <p:extLst>
      <p:ext uri="{BB962C8B-B14F-4D97-AF65-F5344CB8AC3E}">
        <p14:creationId xmlns:p14="http://schemas.microsoft.com/office/powerpoint/2010/main" val="58096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C2D-56F6-C387-E49A-3E8C65127B09}"/>
              </a:ext>
            </a:extLst>
          </p:cNvPr>
          <p:cNvSpPr>
            <a:spLocks noGrp="1"/>
          </p:cNvSpPr>
          <p:nvPr>
            <p:ph type="title"/>
          </p:nvPr>
        </p:nvSpPr>
        <p:spPr>
          <a:xfrm>
            <a:off x="838199" y="187569"/>
            <a:ext cx="9295357" cy="1004835"/>
          </a:xfrm>
        </p:spPr>
        <p:txBody>
          <a:bodyPr>
            <a:normAutofit fontScale="90000"/>
          </a:bodyPr>
          <a:lstStyle/>
          <a:p>
            <a:r>
              <a:rPr lang="en-US" dirty="0"/>
              <a:t>Supervised &amp; Reinforcement ML &amp; Spam</a:t>
            </a:r>
          </a:p>
        </p:txBody>
      </p:sp>
      <p:sp>
        <p:nvSpPr>
          <p:cNvPr id="3" name="Text Placeholder 2">
            <a:extLst>
              <a:ext uri="{FF2B5EF4-FFF2-40B4-BE49-F238E27FC236}">
                <a16:creationId xmlns:a16="http://schemas.microsoft.com/office/drawing/2014/main" id="{161372E8-D8A8-2153-130E-FB9892A6455C}"/>
              </a:ext>
            </a:extLst>
          </p:cNvPr>
          <p:cNvSpPr>
            <a:spLocks noGrp="1"/>
          </p:cNvSpPr>
          <p:nvPr>
            <p:ph type="body" idx="1"/>
          </p:nvPr>
        </p:nvSpPr>
        <p:spPr>
          <a:xfrm>
            <a:off x="838199" y="1438183"/>
            <a:ext cx="10904621" cy="4732684"/>
          </a:xfrm>
        </p:spPr>
        <p:txBody>
          <a:bodyPr>
            <a:normAutofit/>
          </a:bodyPr>
          <a:lstStyle/>
          <a:p>
            <a:pPr marL="114300" indent="0">
              <a:lnSpc>
                <a:spcPct val="100000"/>
              </a:lnSpc>
              <a:spcBef>
                <a:spcPts val="0"/>
              </a:spcBef>
              <a:buNone/>
            </a:pPr>
            <a:r>
              <a:rPr lang="en-US" sz="2400" b="1" dirty="0">
                <a:solidFill>
                  <a:srgbClr val="0277C8"/>
                </a:solidFill>
                <a:latin typeface="Calibri" panose="020F0502020204030204" pitchFamily="34" charset="0"/>
                <a:cs typeface="Calibri" panose="020F0502020204030204" pitchFamily="34" charset="0"/>
              </a:rPr>
              <a:t>Machine Learning (ML) in Narrow AI</a:t>
            </a:r>
          </a:p>
          <a:p>
            <a:pPr lvl="1">
              <a:lnSpc>
                <a:spcPct val="100000"/>
              </a:lnSpc>
              <a:spcBef>
                <a:spcPts val="0"/>
              </a:spcBef>
            </a:pPr>
            <a:r>
              <a:rPr lang="en-US" sz="2000" b="1" i="0" u="none" strike="noStrike" dirty="0">
                <a:solidFill>
                  <a:schemeClr val="accent4">
                    <a:lumMod val="50000"/>
                  </a:schemeClr>
                </a:solidFill>
                <a:effectLst/>
                <a:latin typeface="Calibri" panose="020F0502020204030204" pitchFamily="34" charset="0"/>
                <a:cs typeface="Calibri" panose="020F0502020204030204" pitchFamily="34" charset="0"/>
              </a:rPr>
              <a:t>Built &amp; Supervised by Humans:</a:t>
            </a:r>
          </a:p>
          <a:p>
            <a:pPr lvl="2">
              <a:lnSpc>
                <a:spcPct val="100000"/>
              </a:lnSpc>
              <a:spcBef>
                <a:spcPts val="0"/>
              </a:spcBef>
            </a:pPr>
            <a:r>
              <a:rPr lang="en-US" dirty="0">
                <a:solidFill>
                  <a:srgbClr val="040C28"/>
                </a:solidFill>
                <a:latin typeface="Calibri" panose="020F0502020204030204" pitchFamily="34" charset="0"/>
                <a:cs typeface="Calibri" panose="020F0502020204030204" pitchFamily="34" charset="0"/>
              </a:rPr>
              <a:t>Structured database of spam</a:t>
            </a:r>
          </a:p>
          <a:p>
            <a:pPr lvl="2">
              <a:lnSpc>
                <a:spcPct val="100000"/>
              </a:lnSpc>
              <a:spcBef>
                <a:spcPts val="0"/>
              </a:spcBef>
            </a:pPr>
            <a:r>
              <a:rPr lang="en-US" dirty="0">
                <a:solidFill>
                  <a:srgbClr val="040C28"/>
                </a:solidFill>
                <a:latin typeface="Calibri" panose="020F0502020204030204" pitchFamily="34" charset="0"/>
                <a:cs typeface="Calibri" panose="020F0502020204030204" pitchFamily="34" charset="0"/>
              </a:rPr>
              <a:t>Decision m</a:t>
            </a:r>
            <a:r>
              <a:rPr lang="en-US" b="0" i="0" u="none" strike="noStrike" dirty="0">
                <a:solidFill>
                  <a:srgbClr val="040C28"/>
                </a:solidFill>
                <a:effectLst/>
                <a:latin typeface="Calibri" panose="020F0502020204030204" pitchFamily="34" charset="0"/>
                <a:cs typeface="Calibri" panose="020F0502020204030204" pitchFamily="34" charset="0"/>
              </a:rPr>
              <a:t>odel created by humans</a:t>
            </a:r>
          </a:p>
          <a:p>
            <a:pPr lvl="1">
              <a:lnSpc>
                <a:spcPct val="100000"/>
              </a:lnSpc>
              <a:spcBef>
                <a:spcPts val="0"/>
              </a:spcBef>
            </a:pPr>
            <a:r>
              <a:rPr lang="en-US" sz="2000" b="1" i="0" u="none" strike="noStrike" dirty="0">
                <a:solidFill>
                  <a:schemeClr val="accent4">
                    <a:lumMod val="50000"/>
                  </a:schemeClr>
                </a:solidFill>
                <a:effectLst/>
                <a:latin typeface="Calibri" panose="020F0502020204030204" pitchFamily="34" charset="0"/>
                <a:cs typeface="Calibri" panose="020F0502020204030204" pitchFamily="34" charset="0"/>
              </a:rPr>
              <a:t>Reinforcement from Humans: </a:t>
            </a:r>
          </a:p>
          <a:p>
            <a:pPr lvl="2">
              <a:lnSpc>
                <a:spcPct val="100000"/>
              </a:lnSpc>
              <a:spcBef>
                <a:spcPts val="0"/>
              </a:spcBef>
            </a:pPr>
            <a:r>
              <a:rPr lang="en-US" b="0" i="0" u="none" strike="noStrike" dirty="0">
                <a:solidFill>
                  <a:srgbClr val="202124"/>
                </a:solidFill>
                <a:effectLst/>
                <a:latin typeface="Calibri" panose="020F0502020204030204" pitchFamily="34" charset="0"/>
                <a:cs typeface="Calibri" panose="020F0502020204030204" pitchFamily="34" charset="0"/>
              </a:rPr>
              <a:t>Positive/negative human feedback</a:t>
            </a:r>
          </a:p>
          <a:p>
            <a:pPr lvl="2">
              <a:lnSpc>
                <a:spcPct val="100000"/>
              </a:lnSpc>
              <a:spcBef>
                <a:spcPts val="0"/>
              </a:spcBef>
              <a:spcAft>
                <a:spcPts val="1800"/>
              </a:spcAft>
            </a:pPr>
            <a:r>
              <a:rPr lang="en-US" b="0" i="0" u="none" strike="noStrike" dirty="0">
                <a:solidFill>
                  <a:srgbClr val="202124"/>
                </a:solidFill>
                <a:effectLst/>
                <a:latin typeface="Calibri" panose="020F0502020204030204" pitchFamily="34" charset="0"/>
                <a:cs typeface="Calibri" panose="020F0502020204030204" pitchFamily="34" charset="0"/>
              </a:rPr>
              <a:t>Learns and improves accuracy </a:t>
            </a:r>
          </a:p>
          <a:p>
            <a:pPr marL="114300" indent="0">
              <a:lnSpc>
                <a:spcPct val="100000"/>
              </a:lnSpc>
              <a:spcBef>
                <a:spcPts val="0"/>
              </a:spcBef>
              <a:buNone/>
            </a:pPr>
            <a:r>
              <a:rPr lang="en-US" sz="2400" b="1" dirty="0">
                <a:solidFill>
                  <a:srgbClr val="0277C8"/>
                </a:solidFill>
                <a:latin typeface="Calibri" panose="020F0502020204030204" pitchFamily="34" charset="0"/>
                <a:cs typeface="Calibri" panose="020F0502020204030204" pitchFamily="34" charset="0"/>
              </a:rPr>
              <a:t>Example: Spam Filter</a:t>
            </a:r>
          </a:p>
          <a:p>
            <a:pPr lvl="1">
              <a:lnSpc>
                <a:spcPct val="100000"/>
              </a:lnSpc>
              <a:spcBef>
                <a:spcPts val="0"/>
              </a:spcBef>
            </a:pPr>
            <a:r>
              <a:rPr lang="en-US" sz="2000" dirty="0">
                <a:solidFill>
                  <a:srgbClr val="202124"/>
                </a:solidFill>
                <a:latin typeface="Calibri" panose="020F0502020204030204" pitchFamily="34" charset="0"/>
                <a:cs typeface="Calibri" panose="020F0502020204030204" pitchFamily="34" charset="0"/>
              </a:rPr>
              <a:t>Filtered 200+ spam emails over 30 days</a:t>
            </a:r>
          </a:p>
          <a:p>
            <a:pPr lvl="2">
              <a:lnSpc>
                <a:spcPct val="100000"/>
              </a:lnSpc>
              <a:spcBef>
                <a:spcPts val="0"/>
              </a:spcBef>
            </a:pPr>
            <a:r>
              <a:rPr lang="en-US" dirty="0">
                <a:solidFill>
                  <a:srgbClr val="202124"/>
                </a:solidFill>
                <a:latin typeface="Calibri" panose="020F0502020204030204" pitchFamily="34" charset="0"/>
                <a:cs typeface="Calibri" panose="020F0502020204030204" pitchFamily="34" charset="0"/>
              </a:rPr>
              <a:t>Supervised: database of spam vetted by humans</a:t>
            </a:r>
          </a:p>
          <a:p>
            <a:pPr lvl="1">
              <a:lnSpc>
                <a:spcPct val="100000"/>
              </a:lnSpc>
              <a:spcBef>
                <a:spcPts val="0"/>
              </a:spcBef>
            </a:pPr>
            <a:r>
              <a:rPr lang="en-US" sz="2000" dirty="0">
                <a:solidFill>
                  <a:srgbClr val="202124"/>
                </a:solidFill>
                <a:latin typeface="Calibri" panose="020F0502020204030204" pitchFamily="34" charset="0"/>
                <a:cs typeface="Calibri" panose="020F0502020204030204" pitchFamily="34" charset="0"/>
              </a:rPr>
              <a:t>Reinforce spam filter </a:t>
            </a:r>
          </a:p>
          <a:p>
            <a:pPr lvl="2">
              <a:lnSpc>
                <a:spcPct val="100000"/>
              </a:lnSpc>
              <a:spcBef>
                <a:spcPts val="0"/>
              </a:spcBef>
            </a:pPr>
            <a:r>
              <a:rPr lang="en-US" dirty="0">
                <a:solidFill>
                  <a:srgbClr val="202124"/>
                </a:solidFill>
                <a:latin typeface="Calibri" panose="020F0502020204030204" pitchFamily="34" charset="0"/>
                <a:cs typeface="Calibri" panose="020F0502020204030204" pitchFamily="34" charset="0"/>
              </a:rPr>
              <a:t>Filter gets better as you mark an email as spam </a:t>
            </a:r>
            <a:br>
              <a:rPr lang="en-US" dirty="0">
                <a:solidFill>
                  <a:srgbClr val="202124"/>
                </a:solidFill>
                <a:latin typeface="Calibri" panose="020F0502020204030204" pitchFamily="34" charset="0"/>
                <a:cs typeface="Calibri" panose="020F0502020204030204" pitchFamily="34" charset="0"/>
              </a:rPr>
            </a:br>
            <a:r>
              <a:rPr lang="en-US" dirty="0">
                <a:solidFill>
                  <a:srgbClr val="202124"/>
                </a:solidFill>
                <a:latin typeface="Calibri" panose="020F0502020204030204" pitchFamily="34" charset="0"/>
                <a:cs typeface="Calibri" panose="020F0502020204030204" pitchFamily="34" charset="0"/>
              </a:rPr>
              <a:t>(or indicate something should not be spam)</a:t>
            </a:r>
          </a:p>
        </p:txBody>
      </p:sp>
      <p:pic>
        <p:nvPicPr>
          <p:cNvPr id="5" name="Picture 4">
            <a:extLst>
              <a:ext uri="{FF2B5EF4-FFF2-40B4-BE49-F238E27FC236}">
                <a16:creationId xmlns:a16="http://schemas.microsoft.com/office/drawing/2014/main" id="{BDB40092-72BE-5D57-0A11-8F077AFF6B4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2652" y="1855033"/>
            <a:ext cx="4030168" cy="3224134"/>
          </a:xfrm>
          <a:prstGeom prst="rect">
            <a:avLst/>
          </a:prstGeom>
        </p:spPr>
      </p:pic>
    </p:spTree>
    <p:extLst>
      <p:ext uri="{BB962C8B-B14F-4D97-AF65-F5344CB8AC3E}">
        <p14:creationId xmlns:p14="http://schemas.microsoft.com/office/powerpoint/2010/main" val="981830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C2D-56F6-C387-E49A-3E8C65127B09}"/>
              </a:ext>
            </a:extLst>
          </p:cNvPr>
          <p:cNvSpPr>
            <a:spLocks noGrp="1"/>
          </p:cNvSpPr>
          <p:nvPr>
            <p:ph type="title"/>
          </p:nvPr>
        </p:nvSpPr>
        <p:spPr>
          <a:xfrm>
            <a:off x="838199" y="187569"/>
            <a:ext cx="6575315" cy="1004835"/>
          </a:xfrm>
        </p:spPr>
        <p:txBody>
          <a:bodyPr>
            <a:normAutofit fontScale="90000"/>
          </a:bodyPr>
          <a:lstStyle/>
          <a:p>
            <a:r>
              <a:rPr lang="en-US" dirty="0"/>
              <a:t>Computer Vision (CV) &amp; Cats</a:t>
            </a:r>
          </a:p>
        </p:txBody>
      </p:sp>
      <p:sp>
        <p:nvSpPr>
          <p:cNvPr id="3" name="Text Placeholder 2">
            <a:extLst>
              <a:ext uri="{FF2B5EF4-FFF2-40B4-BE49-F238E27FC236}">
                <a16:creationId xmlns:a16="http://schemas.microsoft.com/office/drawing/2014/main" id="{161372E8-D8A8-2153-130E-FB9892A6455C}"/>
              </a:ext>
            </a:extLst>
          </p:cNvPr>
          <p:cNvSpPr>
            <a:spLocks noGrp="1"/>
          </p:cNvSpPr>
          <p:nvPr>
            <p:ph type="body" idx="1"/>
          </p:nvPr>
        </p:nvSpPr>
        <p:spPr>
          <a:xfrm>
            <a:off x="1409926" y="1133362"/>
            <a:ext cx="8185010" cy="4732684"/>
          </a:xfrm>
        </p:spPr>
        <p:txBody>
          <a:bodyPr>
            <a:normAutofit/>
          </a:bodyPr>
          <a:lstStyle/>
          <a:p>
            <a:pPr marL="114300" indent="0">
              <a:buNone/>
            </a:pPr>
            <a:r>
              <a:rPr lang="en-US" sz="2400" b="1" dirty="0">
                <a:solidFill>
                  <a:srgbClr val="0277C8"/>
                </a:solidFill>
                <a:latin typeface="Calibri" panose="020F0502020204030204" pitchFamily="34" charset="0"/>
                <a:cs typeface="Calibri" panose="020F0502020204030204" pitchFamily="34" charset="0"/>
              </a:rPr>
              <a:t>Computer Vision (CV) in Narrow AI</a:t>
            </a:r>
          </a:p>
          <a:p>
            <a:pPr lvl="1"/>
            <a:r>
              <a:rPr lang="en-US" sz="2000" b="0" i="0" u="none" strike="noStrike" dirty="0">
                <a:solidFill>
                  <a:srgbClr val="040C28"/>
                </a:solidFill>
                <a:effectLst/>
                <a:latin typeface="Calibri" panose="020F0502020204030204" pitchFamily="34" charset="0"/>
                <a:cs typeface="Calibri" panose="020F0502020204030204" pitchFamily="34" charset="0"/>
              </a:rPr>
              <a:t>Decision models </a:t>
            </a:r>
            <a:r>
              <a:rPr lang="en-US" sz="2000" dirty="0">
                <a:solidFill>
                  <a:srgbClr val="040C28"/>
                </a:solidFill>
                <a:latin typeface="Calibri" panose="020F0502020204030204" pitchFamily="34" charset="0"/>
                <a:cs typeface="Calibri" panose="020F0502020204030204" pitchFamily="34" charset="0"/>
              </a:rPr>
              <a:t>based on</a:t>
            </a:r>
            <a:r>
              <a:rPr lang="en-US" sz="2000" b="0" i="0" u="none" strike="noStrike" dirty="0">
                <a:solidFill>
                  <a:srgbClr val="040C28"/>
                </a:solidFill>
                <a:effectLst/>
                <a:latin typeface="Calibri" panose="020F0502020204030204" pitchFamily="34" charset="0"/>
                <a:cs typeface="Calibri" panose="020F0502020204030204" pitchFamily="34" charset="0"/>
              </a:rPr>
              <a:t> structured image data</a:t>
            </a:r>
          </a:p>
          <a:p>
            <a:pPr lvl="2"/>
            <a:r>
              <a:rPr lang="en-US" dirty="0">
                <a:solidFill>
                  <a:srgbClr val="040C28"/>
                </a:solidFill>
                <a:latin typeface="Calibri" panose="020F0502020204030204" pitchFamily="34" charset="0"/>
                <a:cs typeface="Calibri" panose="020F0502020204030204" pitchFamily="34" charset="0"/>
              </a:rPr>
              <a:t>Structured database of cat images </a:t>
            </a:r>
            <a:r>
              <a:rPr lang="en-US" b="1" dirty="0">
                <a:solidFill>
                  <a:schemeClr val="accent4">
                    <a:lumMod val="50000"/>
                  </a:schemeClr>
                </a:solidFill>
                <a:latin typeface="Calibri" panose="020F0502020204030204" pitchFamily="34" charset="0"/>
                <a:cs typeface="Calibri" panose="020F0502020204030204" pitchFamily="34" charset="0"/>
              </a:rPr>
              <a:t>vetted by humans</a:t>
            </a:r>
          </a:p>
          <a:p>
            <a:pPr lvl="1"/>
            <a:r>
              <a:rPr lang="en-US" sz="2000" b="0" i="0" u="none" strike="noStrike" dirty="0">
                <a:solidFill>
                  <a:srgbClr val="202124"/>
                </a:solidFill>
                <a:effectLst/>
                <a:latin typeface="Calibri" panose="020F0502020204030204" pitchFamily="34" charset="0"/>
                <a:cs typeface="Calibri" panose="020F0502020204030204" pitchFamily="34" charset="0"/>
              </a:rPr>
              <a:t>Enables CV app to learn and improve accuracy</a:t>
            </a:r>
          </a:p>
          <a:p>
            <a:pPr lvl="2"/>
            <a:r>
              <a:rPr lang="en-US" b="1" i="0" u="none" strike="noStrike" dirty="0">
                <a:solidFill>
                  <a:schemeClr val="accent4">
                    <a:lumMod val="50000"/>
                  </a:schemeClr>
                </a:solidFill>
                <a:effectLst/>
                <a:latin typeface="Calibri" panose="020F0502020204030204" pitchFamily="34" charset="0"/>
                <a:cs typeface="Calibri" panose="020F0502020204030204" pitchFamily="34" charset="0"/>
              </a:rPr>
              <a:t>Tuned by human input</a:t>
            </a:r>
            <a:br>
              <a:rPr lang="en-US" b="0" i="0" u="none" strike="noStrike" dirty="0">
                <a:solidFill>
                  <a:srgbClr val="202124"/>
                </a:solidFill>
                <a:effectLst/>
                <a:latin typeface="Calibri" panose="020F0502020204030204" pitchFamily="34" charset="0"/>
                <a:cs typeface="Calibri" panose="020F0502020204030204" pitchFamily="34" charset="0"/>
              </a:rPr>
            </a:br>
            <a:endParaRPr lang="en-US" b="0" i="0" u="none" strike="noStrike" dirty="0">
              <a:solidFill>
                <a:srgbClr val="202124"/>
              </a:solidFill>
              <a:effectLst/>
              <a:latin typeface="Calibri" panose="020F0502020204030204" pitchFamily="34" charset="0"/>
              <a:cs typeface="Calibri" panose="020F0502020204030204" pitchFamily="34" charset="0"/>
            </a:endParaRPr>
          </a:p>
          <a:p>
            <a:pPr marL="114300" indent="0">
              <a:buNone/>
            </a:pPr>
            <a:r>
              <a:rPr lang="en-US" sz="2400" b="1" dirty="0">
                <a:solidFill>
                  <a:srgbClr val="0277C8"/>
                </a:solidFill>
                <a:latin typeface="Calibri" panose="020F0502020204030204" pitchFamily="34" charset="0"/>
                <a:cs typeface="Calibri" panose="020F0502020204030204" pitchFamily="34" charset="0"/>
              </a:rPr>
              <a:t>Example:  Photos Search Feature</a:t>
            </a:r>
          </a:p>
          <a:p>
            <a:pPr lvl="1"/>
            <a:r>
              <a:rPr lang="en-US" sz="2000" dirty="0">
                <a:solidFill>
                  <a:srgbClr val="202124"/>
                </a:solidFill>
                <a:latin typeface="Calibri" panose="020F0502020204030204" pitchFamily="34" charset="0"/>
                <a:cs typeface="Calibri" panose="020F0502020204030204" pitchFamily="34" charset="0"/>
              </a:rPr>
              <a:t>Search 12,000+ photos for “cat”</a:t>
            </a:r>
          </a:p>
          <a:p>
            <a:pPr lvl="1"/>
            <a:r>
              <a:rPr lang="en-US" sz="2000" dirty="0">
                <a:solidFill>
                  <a:srgbClr val="202124"/>
                </a:solidFill>
                <a:latin typeface="Calibri" panose="020F0502020204030204" pitchFamily="34" charset="0"/>
                <a:cs typeface="Calibri" panose="020F0502020204030204" pitchFamily="34" charset="0"/>
              </a:rPr>
              <a:t>Result: 100+ photos CV thinks have a cat </a:t>
            </a:r>
          </a:p>
          <a:p>
            <a:pPr lvl="1"/>
            <a:r>
              <a:rPr lang="en-US" sz="2000" dirty="0">
                <a:solidFill>
                  <a:srgbClr val="202124"/>
                </a:solidFill>
                <a:latin typeface="Calibri" panose="020F0502020204030204" pitchFamily="34" charset="0"/>
                <a:cs typeface="Calibri" panose="020F0502020204030204" pitchFamily="34" charset="0"/>
              </a:rPr>
              <a:t>Accuracy: Only 1 photo did NOT have a cat in it</a:t>
            </a:r>
          </a:p>
        </p:txBody>
      </p:sp>
      <p:pic>
        <p:nvPicPr>
          <p:cNvPr id="11" name="Picture 10">
            <a:extLst>
              <a:ext uri="{FF2B5EF4-FFF2-40B4-BE49-F238E27FC236}">
                <a16:creationId xmlns:a16="http://schemas.microsoft.com/office/drawing/2014/main" id="{192E0751-321A-7D26-981A-C83D7239795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1048" y="1533496"/>
            <a:ext cx="1643910" cy="3242403"/>
          </a:xfrm>
          <a:prstGeom prst="rect">
            <a:avLst/>
          </a:prstGeom>
        </p:spPr>
      </p:pic>
      <p:pic>
        <p:nvPicPr>
          <p:cNvPr id="5" name="Picture 4">
            <a:extLst>
              <a:ext uri="{FF2B5EF4-FFF2-40B4-BE49-F238E27FC236}">
                <a16:creationId xmlns:a16="http://schemas.microsoft.com/office/drawing/2014/main" id="{40421ED9-A41B-5763-4C71-E0DC07F58F2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87775" y="0"/>
            <a:ext cx="2034788" cy="1987720"/>
          </a:xfrm>
          <a:prstGeom prst="rect">
            <a:avLst/>
          </a:prstGeom>
        </p:spPr>
      </p:pic>
      <p:pic>
        <p:nvPicPr>
          <p:cNvPr id="7" name="Picture 6">
            <a:extLst>
              <a:ext uri="{FF2B5EF4-FFF2-40B4-BE49-F238E27FC236}">
                <a16:creationId xmlns:a16="http://schemas.microsoft.com/office/drawing/2014/main" id="{D4C76435-3375-5FE9-45AD-D4727DDE348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35561" y="0"/>
            <a:ext cx="1156439" cy="1541919"/>
          </a:xfrm>
          <a:prstGeom prst="rect">
            <a:avLst/>
          </a:prstGeom>
        </p:spPr>
      </p:pic>
      <p:pic>
        <p:nvPicPr>
          <p:cNvPr id="9" name="Picture 8">
            <a:extLst>
              <a:ext uri="{FF2B5EF4-FFF2-40B4-BE49-F238E27FC236}">
                <a16:creationId xmlns:a16="http://schemas.microsoft.com/office/drawing/2014/main" id="{65278EAC-CB7E-8D6F-10DC-CD766537B06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86192" y="1987720"/>
            <a:ext cx="1511984" cy="1511984"/>
          </a:xfrm>
          <a:prstGeom prst="rect">
            <a:avLst/>
          </a:prstGeom>
        </p:spPr>
      </p:pic>
      <p:pic>
        <p:nvPicPr>
          <p:cNvPr id="13" name="Picture 12">
            <a:extLst>
              <a:ext uri="{FF2B5EF4-FFF2-40B4-BE49-F238E27FC236}">
                <a16:creationId xmlns:a16="http://schemas.microsoft.com/office/drawing/2014/main" id="{256339C3-C207-10DF-4F14-7AB6A3FFC0DC}"/>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86192" y="3445216"/>
            <a:ext cx="1174856" cy="1566474"/>
          </a:xfrm>
          <a:prstGeom prst="rect">
            <a:avLst/>
          </a:prstGeom>
        </p:spPr>
      </p:pic>
      <p:pic>
        <p:nvPicPr>
          <p:cNvPr id="15" name="Picture 14">
            <a:extLst>
              <a:ext uri="{FF2B5EF4-FFF2-40B4-BE49-F238E27FC236}">
                <a16:creationId xmlns:a16="http://schemas.microsoft.com/office/drawing/2014/main" id="{CE598308-7EE9-378E-C3B5-700F6DE9773D}"/>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579314" y="4137608"/>
            <a:ext cx="1643910" cy="1031513"/>
          </a:xfrm>
          <a:prstGeom prst="rect">
            <a:avLst/>
          </a:prstGeom>
        </p:spPr>
      </p:pic>
      <p:pic>
        <p:nvPicPr>
          <p:cNvPr id="17" name="Picture 16">
            <a:extLst>
              <a:ext uri="{FF2B5EF4-FFF2-40B4-BE49-F238E27FC236}">
                <a16:creationId xmlns:a16="http://schemas.microsoft.com/office/drawing/2014/main" id="{4BD040C3-C542-5047-213C-9661EE37292A}"/>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87775" y="4986502"/>
            <a:ext cx="1362144" cy="1339686"/>
          </a:xfrm>
          <a:prstGeom prst="rect">
            <a:avLst/>
          </a:prstGeom>
        </p:spPr>
      </p:pic>
      <p:pic>
        <p:nvPicPr>
          <p:cNvPr id="19" name="Picture 18">
            <a:extLst>
              <a:ext uri="{FF2B5EF4-FFF2-40B4-BE49-F238E27FC236}">
                <a16:creationId xmlns:a16="http://schemas.microsoft.com/office/drawing/2014/main" id="{CA71F7E2-7F30-E57B-9F23-6DAA0715F2F2}"/>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606333" y="5116991"/>
            <a:ext cx="1589872" cy="1192404"/>
          </a:xfrm>
          <a:prstGeom prst="rect">
            <a:avLst/>
          </a:prstGeom>
        </p:spPr>
      </p:pic>
      <p:pic>
        <p:nvPicPr>
          <p:cNvPr id="21" name="Picture 20">
            <a:extLst>
              <a:ext uri="{FF2B5EF4-FFF2-40B4-BE49-F238E27FC236}">
                <a16:creationId xmlns:a16="http://schemas.microsoft.com/office/drawing/2014/main" id="{0AA839FC-E7FE-4EB2-9C82-0F47C3875010}"/>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0" y="3718275"/>
            <a:ext cx="1501187" cy="2610848"/>
          </a:xfrm>
          <a:prstGeom prst="rect">
            <a:avLst/>
          </a:prstGeom>
        </p:spPr>
      </p:pic>
      <p:sp>
        <p:nvSpPr>
          <p:cNvPr id="22" name="Down Arrow Callout 21">
            <a:extLst>
              <a:ext uri="{FF2B5EF4-FFF2-40B4-BE49-F238E27FC236}">
                <a16:creationId xmlns:a16="http://schemas.microsoft.com/office/drawing/2014/main" id="{0DC0552E-AE70-CDD7-ED3D-7329622AE06A}"/>
              </a:ext>
              <a:ext uri="{C183D7F6-B498-43B3-948B-1728B52AA6E4}">
                <adec:decorative xmlns:adec="http://schemas.microsoft.com/office/drawing/2017/decorative" val="1"/>
              </a:ext>
            </a:extLst>
          </p:cNvPr>
          <p:cNvSpPr/>
          <p:nvPr/>
        </p:nvSpPr>
        <p:spPr>
          <a:xfrm>
            <a:off x="103144" y="2745628"/>
            <a:ext cx="1184726" cy="914400"/>
          </a:xfrm>
          <a:prstGeom prst="downArrowCallou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800" dirty="0">
                <a:latin typeface="Calibri" panose="020F0502020204030204" pitchFamily="34" charset="0"/>
                <a:cs typeface="Calibri" panose="020F0502020204030204" pitchFamily="34" charset="0"/>
              </a:rPr>
              <a:t>1 wrong</a:t>
            </a:r>
          </a:p>
        </p:txBody>
      </p:sp>
      <p:sp>
        <p:nvSpPr>
          <p:cNvPr id="23" name="Right Arrow Callout 22">
            <a:extLst>
              <a:ext uri="{FF2B5EF4-FFF2-40B4-BE49-F238E27FC236}">
                <a16:creationId xmlns:a16="http://schemas.microsoft.com/office/drawing/2014/main" id="{2D0C2192-6914-BCD7-50E1-D79317DE0F61}"/>
              </a:ext>
              <a:ext uri="{C183D7F6-B498-43B3-948B-1728B52AA6E4}">
                <adec:decorative xmlns:adec="http://schemas.microsoft.com/office/drawing/2017/decorative" val="1"/>
              </a:ext>
            </a:extLst>
          </p:cNvPr>
          <p:cNvSpPr/>
          <p:nvPr/>
        </p:nvSpPr>
        <p:spPr>
          <a:xfrm>
            <a:off x="8082952" y="113661"/>
            <a:ext cx="1511984" cy="914400"/>
          </a:xfrm>
          <a:prstGeom prst="rightArrowCallou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Calibri" panose="020F0502020204030204" pitchFamily="34" charset="0"/>
                <a:cs typeface="Calibri" panose="020F0502020204030204" pitchFamily="34" charset="0"/>
              </a:rPr>
              <a:t>100+ correct</a:t>
            </a:r>
          </a:p>
        </p:txBody>
      </p:sp>
    </p:spTree>
    <p:extLst>
      <p:ext uri="{BB962C8B-B14F-4D97-AF65-F5344CB8AC3E}">
        <p14:creationId xmlns:p14="http://schemas.microsoft.com/office/powerpoint/2010/main" val="1076697707"/>
      </p:ext>
    </p:extLst>
  </p:cSld>
  <p:clrMapOvr>
    <a:masterClrMapping/>
  </p:clrMapOvr>
</p:sld>
</file>

<file path=ppt/theme/theme1.xml><?xml version="1.0" encoding="utf-8"?>
<a:theme xmlns:a="http://schemas.openxmlformats.org/drawingml/2006/main" name="Deque Theme">
  <a:themeElements>
    <a:clrScheme name="DequeThemeColors">
      <a:dk1>
        <a:srgbClr val="000000"/>
      </a:dk1>
      <a:lt1>
        <a:srgbClr val="FFFFFF"/>
      </a:lt1>
      <a:dk2>
        <a:srgbClr val="4B4F54"/>
      </a:dk2>
      <a:lt2>
        <a:srgbClr val="E7E6E6"/>
      </a:lt2>
      <a:accent1>
        <a:srgbClr val="0077C8"/>
      </a:accent1>
      <a:accent2>
        <a:srgbClr val="003349"/>
      </a:accent2>
      <a:accent3>
        <a:srgbClr val="E03C31"/>
      </a:accent3>
      <a:accent4>
        <a:srgbClr val="8EDD65"/>
      </a:accent4>
      <a:accent5>
        <a:srgbClr val="D0CECE"/>
      </a:accent5>
      <a:accent6>
        <a:srgbClr val="8EAADB"/>
      </a:accent6>
      <a:hlink>
        <a:srgbClr val="0070C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2198</TotalTime>
  <Words>3017</Words>
  <Application>Microsoft Macintosh PowerPoint</Application>
  <PresentationFormat>Widescreen</PresentationFormat>
  <Paragraphs>328</Paragraphs>
  <Slides>48</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Deque Theme</vt:lpstr>
      <vt:lpstr>A11Y &amp; the 3 Bears of AI</vt:lpstr>
      <vt:lpstr>Glenda Sims</vt:lpstr>
      <vt:lpstr>Learning Objectives</vt:lpstr>
      <vt:lpstr>What is AI?</vt:lpstr>
      <vt:lpstr>AI Defined</vt:lpstr>
      <vt:lpstr>AI Narrow/Weak or General/Strong</vt:lpstr>
      <vt:lpstr>Machine Learning (ML) &amp; Computer Vision (CV)</vt:lpstr>
      <vt:lpstr>Supervised &amp; Reinforcement ML &amp; Spam</vt:lpstr>
      <vt:lpstr>Computer Vision (CV) &amp; Cats</vt:lpstr>
      <vt:lpstr>What Narrow/Weak AI Examples Do You Use?</vt:lpstr>
      <vt:lpstr>Generative AI</vt:lpstr>
      <vt:lpstr>Are you ready for the AI Tsunami?</vt:lpstr>
      <vt:lpstr>AI: Act Decide Monitor </vt:lpstr>
      <vt:lpstr>Amy Webb’s 2023 Emerging Tech Trend Report</vt:lpstr>
      <vt:lpstr>Let’s Apply Amy’s ADM to AI in our A11Y Industry</vt:lpstr>
      <vt:lpstr>A11Y cannot be an AI spectator this year</vt:lpstr>
      <vt:lpstr>A11Y cannot be an AI spectator this year or ever again</vt:lpstr>
      <vt:lpstr>What can AI do for A11Y?</vt:lpstr>
      <vt:lpstr>Narrow AI Can Optimize A11Y Testing</vt:lpstr>
      <vt:lpstr>Must Use Narrow AI in Auto A11Y Testing</vt:lpstr>
      <vt:lpstr>Narrow AI finds keyboard inaccessible “button”</vt:lpstr>
      <vt:lpstr>Wait!  I’ve got so many questions!</vt:lpstr>
      <vt:lpstr>AI Real &amp; Present Dangers</vt:lpstr>
      <vt:lpstr>Content Advisory: Bias, Discrimination</vt:lpstr>
      <vt:lpstr>AI Dangers (3 Bears of AI)</vt:lpstr>
      <vt:lpstr>AI &amp; Ethics</vt:lpstr>
      <vt:lpstr>AI Ethics in A11Y: You decide</vt:lpstr>
      <vt:lpstr>AI &amp; BIAS</vt:lpstr>
      <vt:lpstr>Could we use AI to  model decisions that are  ethical  and consistently support human rights?</vt:lpstr>
      <vt:lpstr>AI &amp; Over Reliance</vt:lpstr>
      <vt:lpstr>Are we winning at A11Y?</vt:lpstr>
      <vt:lpstr>“96.3% of home pages  had (automated) detected  WCAG 2 failures!”  - WebAIM Million 2023</vt:lpstr>
      <vt:lpstr>Will we ever achieve digital a11y?</vt:lpstr>
      <vt:lpstr>Quiz Time:  True or False?</vt:lpstr>
      <vt:lpstr>Quiz Time:  Answers</vt:lpstr>
      <vt:lpstr>Ethical AI in A11Y Today</vt:lpstr>
      <vt:lpstr>Deque’s Investment in AI for Digital Equality</vt:lpstr>
      <vt:lpstr>“Human-centered AI is an  emerging discipline intent on creating  AI systems that amplify and augment  rather than displace human abilities.”  - Noé Barrell</vt:lpstr>
      <vt:lpstr>Ready to meet your friendly AI a11y assistant?</vt:lpstr>
      <vt:lpstr>Axe DevTools Intelligent Guided Tests (IGTs) &amp; AI</vt:lpstr>
      <vt:lpstr>Problem: Understanding complex color contrast situations</vt:lpstr>
      <vt:lpstr>Problem: What goes with what?</vt:lpstr>
      <vt:lpstr>Problem: What is this?</vt:lpstr>
      <vt:lpstr>A11Y Data is a Strategic Asset</vt:lpstr>
      <vt:lpstr>AI and the Goldilocks Zone</vt:lpstr>
      <vt:lpstr>The Goldilocks Zone</vt:lpstr>
      <vt:lpstr>A11Y &amp; the Goldilocks Zone of AI</vt:lpstr>
      <vt:lpstr>Accessibility for Good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 slide</dc:title>
  <dc:creator>Ryan Bateman</dc:creator>
  <cp:lastModifiedBy>Glenda Sims</cp:lastModifiedBy>
  <cp:revision>46</cp:revision>
  <dcterms:created xsi:type="dcterms:W3CDTF">2018-02-15T19:12:12Z</dcterms:created>
  <dcterms:modified xsi:type="dcterms:W3CDTF">2023-08-21T22:35:59Z</dcterms:modified>
</cp:coreProperties>
</file>